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F1A8A9E-09DD-4B8F-9902-7DE0F381510B}">
  <a:tblStyle styleId="{BF1A8A9E-09DD-4B8F-9902-7DE0F381510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c82da53c34_0_1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 name="Google Shape;63;g1c82da53c34_0_1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highlight>
                  <a:srgbClr val="FFFF00"/>
                </a:highlight>
              </a:rPr>
              <a:t>SPEAKER:  &lt;name&gt;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c82da53c34_0_3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 name="Google Shape;178;g1c82da53c34_0_3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highlight>
                  <a:srgbClr val="FFFF00"/>
                </a:highlight>
              </a:rPr>
              <a:t>SPEAKER:  &lt;name&gt;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c82da53c34_0_36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g1c82da53c34_0_3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highlight>
                  <a:srgbClr val="FFFF00"/>
                </a:highlight>
              </a:rPr>
              <a:t>SPEAKER:  &lt;name&gt;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c82da53c34_0_38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8" name="Google Shape;198;g1c82da53c34_0_3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highlight>
                  <a:srgbClr val="FFFF00"/>
                </a:highlight>
              </a:rPr>
              <a:t>SPEAKER:  &lt;name&gt;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c82da53c34_0_40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g1c82da53c34_0_4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highlight>
                  <a:srgbClr val="FFFF00"/>
                </a:highlight>
              </a:rPr>
              <a:t>SPEAKER:  &lt;name&gt;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c82da53c34_0_1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 name="Google Shape;75;g1c82da53c34_0_1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highlight>
                  <a:srgbClr val="FFFF00"/>
                </a:highlight>
              </a:rPr>
              <a:t>SPEAKER:  &lt;name&gt;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c82da53c34_0_25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 name="Google Shape;85;g1c82da53c34_0_2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Community Resilience Estimates (CRE):</a:t>
            </a:r>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highlight>
                <a:srgbClr val="FFFF00"/>
              </a:highlight>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Risk Factors (RF) for Households (HH) and Individuals (I)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 RF 1: Income-to-Poverty Ratio (IPR) &lt; 130 percent (HH).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 RF 2: Single or zero caregiver household - only one or no individuals living in the household who are 18-64 (HH).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 RF 3: Unit-level crowding defined as &gt; 0.75 persons per room (HH)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 RF 4: Communication barrier defined as either</a:t>
            </a:r>
            <a:endParaRPr>
              <a:solidFill>
                <a:schemeClr val="dk1"/>
              </a:solidFill>
            </a:endParaRPr>
          </a:p>
          <a:p>
            <a:pPr indent="457200" lvl="0" marL="0" rtl="0" algn="l">
              <a:lnSpc>
                <a:spcPct val="100000"/>
              </a:lnSpc>
              <a:spcBef>
                <a:spcPts val="0"/>
              </a:spcBef>
              <a:spcAft>
                <a:spcPts val="0"/>
              </a:spcAft>
              <a:buClr>
                <a:schemeClr val="dk1"/>
              </a:buClr>
              <a:buSzPts val="1100"/>
              <a:buFont typeface="Arial"/>
              <a:buNone/>
            </a:pPr>
            <a:r>
              <a:rPr lang="en">
                <a:solidFill>
                  <a:schemeClr val="dk1"/>
                </a:solidFill>
              </a:rPr>
              <a:t> o Limited English-speaking households1 (HH) or </a:t>
            </a:r>
            <a:endParaRPr>
              <a:solidFill>
                <a:schemeClr val="dk1"/>
              </a:solidFill>
            </a:endParaRPr>
          </a:p>
          <a:p>
            <a:pPr indent="457200" lvl="0" marL="0" rtl="0" algn="l">
              <a:lnSpc>
                <a:spcPct val="100000"/>
              </a:lnSpc>
              <a:spcBef>
                <a:spcPts val="0"/>
              </a:spcBef>
              <a:spcAft>
                <a:spcPts val="0"/>
              </a:spcAft>
              <a:buClr>
                <a:schemeClr val="dk1"/>
              </a:buClr>
              <a:buSzPts val="1100"/>
              <a:buFont typeface="Arial"/>
              <a:buNone/>
            </a:pPr>
            <a:r>
              <a:rPr lang="en">
                <a:solidFill>
                  <a:schemeClr val="dk1"/>
                </a:solidFill>
              </a:rPr>
              <a:t> o No one in the household over the age of 16 with a high school diploma (HH)</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 • RF 5: No one in the household is employed full-time, year-round. The flag is not applied if all residents of the household are aged 65 years or older (HH).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 RF 6: Disability posing constraint to significant life activity </a:t>
            </a:r>
            <a:endParaRPr>
              <a:solidFill>
                <a:schemeClr val="dk1"/>
              </a:solidFill>
            </a:endParaRPr>
          </a:p>
          <a:p>
            <a:pPr indent="457200" lvl="0" marL="0" rtl="0" algn="l">
              <a:lnSpc>
                <a:spcPct val="100000"/>
              </a:lnSpc>
              <a:spcBef>
                <a:spcPts val="0"/>
              </a:spcBef>
              <a:spcAft>
                <a:spcPts val="0"/>
              </a:spcAft>
              <a:buClr>
                <a:schemeClr val="dk1"/>
              </a:buClr>
              <a:buSzPts val="1100"/>
              <a:buFont typeface="Arial"/>
              <a:buNone/>
            </a:pPr>
            <a:r>
              <a:rPr lang="en">
                <a:solidFill>
                  <a:schemeClr val="dk1"/>
                </a:solidFill>
              </a:rPr>
              <a:t>o Persons who report having any one of the six disability types (I): hearing difficulty, vision difficulty, cognitive difficulty, ambulatory </a:t>
            </a:r>
            <a:endParaRPr>
              <a:solidFill>
                <a:schemeClr val="dk1"/>
              </a:solidFill>
            </a:endParaRPr>
          </a:p>
          <a:p>
            <a:pPr indent="457200" lvl="0" marL="0" rtl="0" algn="l">
              <a:lnSpc>
                <a:spcPct val="100000"/>
              </a:lnSpc>
              <a:spcBef>
                <a:spcPts val="0"/>
              </a:spcBef>
              <a:spcAft>
                <a:spcPts val="0"/>
              </a:spcAft>
              <a:buClr>
                <a:schemeClr val="dk1"/>
              </a:buClr>
              <a:buSzPts val="1100"/>
              <a:buFont typeface="Arial"/>
              <a:buNone/>
            </a:pPr>
            <a:r>
              <a:rPr lang="en">
                <a:solidFill>
                  <a:schemeClr val="dk1"/>
                </a:solidFill>
              </a:rPr>
              <a:t>   difficulty, self-care difficulty, and independent living difficulty.</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 RF 7: No health insurance coverage (I)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 RF 8: Being aged 65 years or older (I)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 RF 9: Households without a vehicle (HH)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 RF 10: Households without broadband Internet access (HH)</a:t>
            </a:r>
            <a:r>
              <a:rPr lang="en">
                <a:solidFill>
                  <a:schemeClr val="dk1"/>
                </a:solidFill>
              </a:rPr>
              <a:t>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c82da53c34_0_26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 name="Google Shape;95;g1c82da53c34_0_2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highlight>
                  <a:srgbClr val="FFFF00"/>
                </a:highlight>
              </a:rPr>
              <a:t>SPEAKER:  &lt;name&gt;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c82da53c34_0_27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g1c82da53c34_0_2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highlight>
                  <a:srgbClr val="FFFF00"/>
                </a:highlight>
              </a:rPr>
              <a:t>SPEAKER:  &lt;name&gt;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c82da53c34_0_29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g1c82da53c34_0_2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highlight>
                  <a:srgbClr val="FFFF00"/>
                </a:highlight>
              </a:rPr>
              <a:t>SPEAKER:  &lt;name&gt;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c82da53c34_0_33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 name="Google Shape;141;g1c82da53c34_0_3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highlight>
                  <a:srgbClr val="FFFF00"/>
                </a:highlight>
              </a:rPr>
              <a:t>SPEAKER:  &lt;name&gt;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cb3fb6d246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4" name="Google Shape;154;g1cb3fb6d246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highlight>
                  <a:srgbClr val="FFFF00"/>
                </a:highlight>
              </a:rPr>
              <a:t>SPEAKER:  &lt;Corrina&gt; </a:t>
            </a:r>
            <a:endParaRPr>
              <a:solidFill>
                <a:schemeClr val="dk1"/>
              </a:solidFill>
              <a:highlight>
                <a:srgbClr val="FFFF00"/>
              </a:highlight>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highlight>
                <a:srgbClr val="FFFF00"/>
              </a:highlight>
            </a:endParaRPr>
          </a:p>
          <a:p>
            <a:pPr indent="0" lvl="0" marL="0" rtl="0" algn="l">
              <a:spcBef>
                <a:spcPts val="0"/>
              </a:spcBef>
              <a:spcAft>
                <a:spcPts val="0"/>
              </a:spcAft>
              <a:buClr>
                <a:schemeClr val="dk1"/>
              </a:buClr>
              <a:buSzPts val="1100"/>
              <a:buFont typeface="Arial"/>
              <a:buNone/>
            </a:pPr>
            <a:r>
              <a:rPr lang="en" sz="1000">
                <a:solidFill>
                  <a:schemeClr val="dk1"/>
                </a:solidFill>
              </a:rPr>
              <a:t>We looked at average rates across all D.C. Census Tracts, and compared that with average rates for D.C. Census Tracts that have a majority Black, Non-Hispanic (&gt; 50%) population.</a:t>
            </a:r>
            <a:endParaRPr sz="1000">
              <a:solidFill>
                <a:schemeClr val="dk1"/>
              </a:solidFill>
            </a:endParaRPr>
          </a:p>
          <a:p>
            <a:pPr indent="0" lvl="0" marL="0" rtl="0" algn="l">
              <a:spcBef>
                <a:spcPts val="0"/>
              </a:spcBef>
              <a:spcAft>
                <a:spcPts val="0"/>
              </a:spcAft>
              <a:buClr>
                <a:schemeClr val="dk1"/>
              </a:buClr>
              <a:buSzPts val="1100"/>
              <a:buFont typeface="Arial"/>
              <a:buNone/>
            </a:pPr>
            <a:r>
              <a:rPr lang="en" sz="1000">
                <a:solidFill>
                  <a:schemeClr val="dk1"/>
                </a:solidFill>
              </a:rPr>
              <a:t>We are still exploring the CRE supplement data to identify the Census Tracts, Zip Codes, and Wards with the highest level of needs (i.e., percentage of the population without health insurance) to use in a summary of key data points for fundraising efforts</a:t>
            </a:r>
            <a:endParaRPr sz="1000">
              <a:solidFill>
                <a:schemeClr val="dk1"/>
              </a:solidFill>
            </a:endParaRPr>
          </a:p>
          <a:p>
            <a:pPr indent="0" lvl="0" marL="0" rtl="0" algn="l">
              <a:spcBef>
                <a:spcPts val="0"/>
              </a:spcBef>
              <a:spcAft>
                <a:spcPts val="0"/>
              </a:spcAft>
              <a:buClr>
                <a:schemeClr val="dk1"/>
              </a:buClr>
              <a:buSzPts val="1100"/>
              <a:buFont typeface="Arial"/>
              <a:buNone/>
            </a:pPr>
            <a:r>
              <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highlight>
                <a:srgbClr val="FFFF00"/>
              </a:high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cb3fb6d246_2_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 name="Google Shape;168;g1cb3fb6d246_2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highlight>
                  <a:srgbClr val="FFFF00"/>
                </a:highlight>
              </a:rPr>
              <a:t>SPEAKER:  &lt;name&gt;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50" name="Shape 50"/>
        <p:cNvGrpSpPr/>
        <p:nvPr/>
      </p:nvGrpSpPr>
      <p:grpSpPr>
        <a:xfrm>
          <a:off x="0" y="0"/>
          <a:ext cx="0" cy="0"/>
          <a:chOff x="0" y="0"/>
          <a:chExt cx="0" cy="0"/>
        </a:xfrm>
      </p:grpSpPr>
      <p:sp>
        <p:nvSpPr>
          <p:cNvPr id="51" name="Google Shape;51;p13"/>
          <p:cNvSpPr txBox="1"/>
          <p:nvPr>
            <p:ph type="title"/>
          </p:nvPr>
        </p:nvSpPr>
        <p:spPr>
          <a:xfrm>
            <a:off x="0" y="0"/>
            <a:ext cx="9144000" cy="935400"/>
          </a:xfrm>
          <a:prstGeom prst="rect">
            <a:avLst/>
          </a:prstGeom>
          <a:solidFill>
            <a:srgbClr val="FF9900"/>
          </a:solidFill>
          <a:ln>
            <a:noFill/>
          </a:ln>
        </p:spPr>
        <p:txBody>
          <a:bodyPr anchorCtr="0" anchor="t" bIns="91425" lIns="91425" spcFirstLastPara="1" rIns="91425" wrap="square" tIns="91425">
            <a:normAutofit/>
          </a:bodyPr>
          <a:lstStyle>
            <a:lvl1pPr lvl="0" rtl="0" algn="ctr">
              <a:spcBef>
                <a:spcPts val="0"/>
              </a:spcBef>
              <a:spcAft>
                <a:spcPts val="0"/>
              </a:spcAft>
              <a:buSzPts val="3600"/>
              <a:buNone/>
              <a:defRPr>
                <a:solidFill>
                  <a:srgbClr val="FFFFFF"/>
                </a:solidFill>
                <a:highlight>
                  <a:srgbClr val="FF9900"/>
                </a:highlight>
              </a:defRPr>
            </a:lvl1pPr>
            <a:lvl2pPr lvl="1" rtl="0" algn="l">
              <a:lnSpc>
                <a:spcPct val="100000"/>
              </a:lnSpc>
              <a:spcBef>
                <a:spcPts val="0"/>
              </a:spcBef>
              <a:spcAft>
                <a:spcPts val="0"/>
              </a:spcAft>
              <a:buSzPts val="3600"/>
              <a:buNone/>
              <a:defRPr/>
            </a:lvl2pPr>
            <a:lvl3pPr lvl="2" rtl="0" algn="l">
              <a:lnSpc>
                <a:spcPct val="100000"/>
              </a:lnSpc>
              <a:spcBef>
                <a:spcPts val="0"/>
              </a:spcBef>
              <a:spcAft>
                <a:spcPts val="0"/>
              </a:spcAft>
              <a:buSzPts val="3600"/>
              <a:buNone/>
              <a:defRPr/>
            </a:lvl3pPr>
            <a:lvl4pPr lvl="3" rtl="0" algn="l">
              <a:lnSpc>
                <a:spcPct val="100000"/>
              </a:lnSpc>
              <a:spcBef>
                <a:spcPts val="0"/>
              </a:spcBef>
              <a:spcAft>
                <a:spcPts val="0"/>
              </a:spcAft>
              <a:buSzPts val="3600"/>
              <a:buNone/>
              <a:defRPr/>
            </a:lvl4pPr>
            <a:lvl5pPr lvl="4" rtl="0" algn="l">
              <a:lnSpc>
                <a:spcPct val="100000"/>
              </a:lnSpc>
              <a:spcBef>
                <a:spcPts val="0"/>
              </a:spcBef>
              <a:spcAft>
                <a:spcPts val="0"/>
              </a:spcAft>
              <a:buSzPts val="3600"/>
              <a:buNone/>
              <a:defRPr/>
            </a:lvl5pPr>
            <a:lvl6pPr lvl="5" rtl="0" algn="l">
              <a:lnSpc>
                <a:spcPct val="100000"/>
              </a:lnSpc>
              <a:spcBef>
                <a:spcPts val="0"/>
              </a:spcBef>
              <a:spcAft>
                <a:spcPts val="0"/>
              </a:spcAft>
              <a:buSzPts val="3600"/>
              <a:buNone/>
              <a:defRPr/>
            </a:lvl6pPr>
            <a:lvl7pPr lvl="6" rtl="0" algn="l">
              <a:lnSpc>
                <a:spcPct val="100000"/>
              </a:lnSpc>
              <a:spcBef>
                <a:spcPts val="0"/>
              </a:spcBef>
              <a:spcAft>
                <a:spcPts val="0"/>
              </a:spcAft>
              <a:buSzPts val="3600"/>
              <a:buNone/>
              <a:defRPr/>
            </a:lvl7pPr>
            <a:lvl8pPr lvl="7" rtl="0" algn="l">
              <a:lnSpc>
                <a:spcPct val="100000"/>
              </a:lnSpc>
              <a:spcBef>
                <a:spcPts val="0"/>
              </a:spcBef>
              <a:spcAft>
                <a:spcPts val="0"/>
              </a:spcAft>
              <a:buSzPts val="3600"/>
              <a:buNone/>
              <a:defRPr/>
            </a:lvl8pPr>
            <a:lvl9pPr lvl="8" rtl="0" algn="l">
              <a:lnSpc>
                <a:spcPct val="100000"/>
              </a:lnSpc>
              <a:spcBef>
                <a:spcPts val="0"/>
              </a:spcBef>
              <a:spcAft>
                <a:spcPts val="0"/>
              </a:spcAft>
              <a:buSzPts val="3600"/>
              <a:buNone/>
              <a:defRPr/>
            </a:lvl9pPr>
          </a:lstStyle>
          <a:p/>
        </p:txBody>
      </p:sp>
      <p:sp>
        <p:nvSpPr>
          <p:cNvPr id="52" name="Google Shape;52;p13"/>
          <p:cNvSpPr txBox="1"/>
          <p:nvPr>
            <p:ph idx="1" type="body"/>
          </p:nvPr>
        </p:nvSpPr>
        <p:spPr>
          <a:xfrm>
            <a:off x="656648" y="1923560"/>
            <a:ext cx="7065900" cy="993000"/>
          </a:xfrm>
          <a:prstGeom prst="rect">
            <a:avLst/>
          </a:prstGeom>
          <a:noFill/>
          <a:ln>
            <a:noFill/>
          </a:ln>
        </p:spPr>
        <p:txBody>
          <a:bodyPr anchorCtr="0" anchor="b" bIns="91425" lIns="91425" spcFirstLastPara="1" rIns="91425" wrap="square" tIns="91425">
            <a:normAutofit/>
          </a:bodyPr>
          <a:lstStyle>
            <a:lvl1pPr indent="-228600" lvl="0" marL="457200" rtl="0" algn="l">
              <a:lnSpc>
                <a:spcPct val="100000"/>
              </a:lnSpc>
              <a:spcBef>
                <a:spcPts val="600"/>
              </a:spcBef>
              <a:spcAft>
                <a:spcPts val="0"/>
              </a:spcAft>
              <a:buClr>
                <a:srgbClr val="888888"/>
              </a:buClr>
              <a:buSzPts val="3000"/>
              <a:buFont typeface="Calibri"/>
              <a:buNone/>
              <a:defRPr/>
            </a:lvl1pPr>
            <a:lvl2pPr indent="-228600" lvl="1" marL="914400" rtl="0" algn="l">
              <a:lnSpc>
                <a:spcPct val="100000"/>
              </a:lnSpc>
              <a:spcBef>
                <a:spcPts val="480"/>
              </a:spcBef>
              <a:spcAft>
                <a:spcPts val="0"/>
              </a:spcAft>
              <a:buClr>
                <a:srgbClr val="888888"/>
              </a:buClr>
              <a:buSzPts val="2400"/>
              <a:buFont typeface="Calibri"/>
              <a:buNone/>
              <a:defRPr/>
            </a:lvl2pPr>
            <a:lvl3pPr indent="-228600" lvl="2" marL="1371600" rtl="0" algn="l">
              <a:lnSpc>
                <a:spcPct val="100000"/>
              </a:lnSpc>
              <a:spcBef>
                <a:spcPts val="480"/>
              </a:spcBef>
              <a:spcAft>
                <a:spcPts val="0"/>
              </a:spcAft>
              <a:buClr>
                <a:srgbClr val="888888"/>
              </a:buClr>
              <a:buSzPts val="2400"/>
              <a:buFont typeface="Calibri"/>
              <a:buNone/>
              <a:defRPr/>
            </a:lvl3pPr>
            <a:lvl4pPr indent="-228600" lvl="3" marL="1828800" rtl="0" algn="l">
              <a:lnSpc>
                <a:spcPct val="100000"/>
              </a:lnSpc>
              <a:spcBef>
                <a:spcPts val="360"/>
              </a:spcBef>
              <a:spcAft>
                <a:spcPts val="0"/>
              </a:spcAft>
              <a:buClr>
                <a:srgbClr val="888888"/>
              </a:buClr>
              <a:buSzPts val="1800"/>
              <a:buFont typeface="Calibri"/>
              <a:buNone/>
              <a:defRPr/>
            </a:lvl4pPr>
            <a:lvl5pPr indent="-228600" lvl="4" marL="2286000" rtl="0" algn="l">
              <a:lnSpc>
                <a:spcPct val="100000"/>
              </a:lnSpc>
              <a:spcBef>
                <a:spcPts val="360"/>
              </a:spcBef>
              <a:spcAft>
                <a:spcPts val="0"/>
              </a:spcAft>
              <a:buClr>
                <a:srgbClr val="888888"/>
              </a:buClr>
              <a:buSzPts val="1800"/>
              <a:buFont typeface="Calibri"/>
              <a:buNone/>
              <a:defRPr/>
            </a:lvl5pPr>
            <a:lvl6pPr indent="-228600" lvl="5" marL="2743200" rtl="0" algn="l">
              <a:lnSpc>
                <a:spcPct val="100000"/>
              </a:lnSpc>
              <a:spcBef>
                <a:spcPts val="360"/>
              </a:spcBef>
              <a:spcAft>
                <a:spcPts val="0"/>
              </a:spcAft>
              <a:buClr>
                <a:srgbClr val="888888"/>
              </a:buClr>
              <a:buSzPts val="1800"/>
              <a:buFont typeface="Calibri"/>
              <a:buNone/>
              <a:defRPr/>
            </a:lvl6pPr>
            <a:lvl7pPr indent="-228600" lvl="6" marL="3200400" rtl="0" algn="l">
              <a:lnSpc>
                <a:spcPct val="100000"/>
              </a:lnSpc>
              <a:spcBef>
                <a:spcPts val="360"/>
              </a:spcBef>
              <a:spcAft>
                <a:spcPts val="0"/>
              </a:spcAft>
              <a:buClr>
                <a:srgbClr val="888888"/>
              </a:buClr>
              <a:buSzPts val="1800"/>
              <a:buFont typeface="Calibri"/>
              <a:buNone/>
              <a:defRPr/>
            </a:lvl7pPr>
            <a:lvl8pPr indent="-228600" lvl="7" marL="3657600" rtl="0" algn="l">
              <a:lnSpc>
                <a:spcPct val="100000"/>
              </a:lnSpc>
              <a:spcBef>
                <a:spcPts val="360"/>
              </a:spcBef>
              <a:spcAft>
                <a:spcPts val="0"/>
              </a:spcAft>
              <a:buClr>
                <a:srgbClr val="888888"/>
              </a:buClr>
              <a:buSzPts val="1800"/>
              <a:buFont typeface="Calibri"/>
              <a:buNone/>
              <a:defRPr/>
            </a:lvl8pPr>
            <a:lvl9pPr indent="-228600" lvl="8" marL="4114800" rtl="0" algn="l">
              <a:lnSpc>
                <a:spcPct val="100000"/>
              </a:lnSpc>
              <a:spcBef>
                <a:spcPts val="360"/>
              </a:spcBef>
              <a:spcAft>
                <a:spcPts val="0"/>
              </a:spcAft>
              <a:buClr>
                <a:srgbClr val="888888"/>
              </a:buClr>
              <a:buSzPts val="1800"/>
              <a:buFont typeface="Calibri"/>
              <a:buNone/>
              <a:defRPr/>
            </a:lvl9pPr>
          </a:lstStyle>
          <a:p/>
        </p:txBody>
      </p:sp>
      <p:sp>
        <p:nvSpPr>
          <p:cNvPr id="53" name="Google Shape;53;p13"/>
          <p:cNvSpPr txBox="1"/>
          <p:nvPr>
            <p:ph idx="10" type="dt"/>
          </p:nvPr>
        </p:nvSpPr>
        <p:spPr>
          <a:xfrm>
            <a:off x="415636" y="4206408"/>
            <a:ext cx="1939500" cy="2415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54" name="Google Shape;54;p13"/>
          <p:cNvSpPr txBox="1"/>
          <p:nvPr>
            <p:ph idx="11" type="ftr"/>
          </p:nvPr>
        </p:nvSpPr>
        <p:spPr>
          <a:xfrm>
            <a:off x="2840182" y="4206408"/>
            <a:ext cx="2632500" cy="2415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55" name="Google Shape;55;p13"/>
          <p:cNvSpPr txBox="1"/>
          <p:nvPr>
            <p:ph idx="12" type="sldNum"/>
          </p:nvPr>
        </p:nvSpPr>
        <p:spPr>
          <a:xfrm>
            <a:off x="5957455" y="4206408"/>
            <a:ext cx="1939500" cy="241500"/>
          </a:xfrm>
          <a:prstGeom prst="rect">
            <a:avLst/>
          </a:prstGeom>
          <a:noFill/>
          <a:ln>
            <a:noFill/>
          </a:ln>
        </p:spPr>
        <p:txBody>
          <a:bodyPr anchorCtr="0" anchor="ctr" bIns="91425" lIns="91425" spcFirstLastPara="1" rIns="91425" wrap="square" tIns="91425">
            <a:normAutofit fontScale="32500" lnSpcReduction="10000"/>
          </a:bodyPr>
          <a:lstStyle>
            <a:lvl1pPr indent="0" lvl="0" marL="3289300" marR="0" rtl="0">
              <a:lnSpc>
                <a:spcPct val="100000"/>
              </a:lnSpc>
              <a:spcBef>
                <a:spcPts val="0"/>
              </a:spcBef>
              <a:spcAft>
                <a:spcPts val="0"/>
              </a:spcAft>
              <a:buNone/>
              <a:defRPr sz="1300">
                <a:solidFill>
                  <a:schemeClr val="dk1"/>
                </a:solidFill>
              </a:defRPr>
            </a:lvl1pPr>
            <a:lvl2pPr indent="0" lvl="1" marL="3289300" marR="0" rtl="0">
              <a:lnSpc>
                <a:spcPct val="100000"/>
              </a:lnSpc>
              <a:spcBef>
                <a:spcPts val="0"/>
              </a:spcBef>
              <a:spcAft>
                <a:spcPts val="0"/>
              </a:spcAft>
              <a:buNone/>
              <a:defRPr sz="1300">
                <a:solidFill>
                  <a:schemeClr val="dk1"/>
                </a:solidFill>
              </a:defRPr>
            </a:lvl2pPr>
            <a:lvl3pPr indent="0" lvl="2" marL="3289300" marR="0" rtl="0">
              <a:lnSpc>
                <a:spcPct val="100000"/>
              </a:lnSpc>
              <a:spcBef>
                <a:spcPts val="0"/>
              </a:spcBef>
              <a:spcAft>
                <a:spcPts val="0"/>
              </a:spcAft>
              <a:buNone/>
              <a:defRPr sz="1300">
                <a:solidFill>
                  <a:schemeClr val="dk1"/>
                </a:solidFill>
              </a:defRPr>
            </a:lvl3pPr>
            <a:lvl4pPr indent="0" lvl="3" marL="3289300" marR="0" rtl="0">
              <a:lnSpc>
                <a:spcPct val="100000"/>
              </a:lnSpc>
              <a:spcBef>
                <a:spcPts val="0"/>
              </a:spcBef>
              <a:spcAft>
                <a:spcPts val="0"/>
              </a:spcAft>
              <a:buNone/>
              <a:defRPr sz="1300">
                <a:solidFill>
                  <a:schemeClr val="dk1"/>
                </a:solidFill>
              </a:defRPr>
            </a:lvl4pPr>
            <a:lvl5pPr indent="0" lvl="4" marL="3289300" marR="0" rtl="0">
              <a:lnSpc>
                <a:spcPct val="100000"/>
              </a:lnSpc>
              <a:spcBef>
                <a:spcPts val="0"/>
              </a:spcBef>
              <a:spcAft>
                <a:spcPts val="0"/>
              </a:spcAft>
              <a:buNone/>
              <a:defRPr sz="1300">
                <a:solidFill>
                  <a:schemeClr val="dk1"/>
                </a:solidFill>
              </a:defRPr>
            </a:lvl5pPr>
            <a:lvl6pPr indent="0" lvl="5" marL="3289300" marR="0" rtl="0">
              <a:lnSpc>
                <a:spcPct val="100000"/>
              </a:lnSpc>
              <a:spcBef>
                <a:spcPts val="0"/>
              </a:spcBef>
              <a:spcAft>
                <a:spcPts val="0"/>
              </a:spcAft>
              <a:buNone/>
              <a:defRPr sz="1300">
                <a:solidFill>
                  <a:schemeClr val="dk1"/>
                </a:solidFill>
              </a:defRPr>
            </a:lvl6pPr>
            <a:lvl7pPr indent="0" lvl="6" marL="3289300" marR="0" rtl="0">
              <a:lnSpc>
                <a:spcPct val="100000"/>
              </a:lnSpc>
              <a:spcBef>
                <a:spcPts val="0"/>
              </a:spcBef>
              <a:spcAft>
                <a:spcPts val="0"/>
              </a:spcAft>
              <a:buNone/>
              <a:defRPr sz="1300">
                <a:solidFill>
                  <a:schemeClr val="dk1"/>
                </a:solidFill>
              </a:defRPr>
            </a:lvl7pPr>
            <a:lvl8pPr indent="0" lvl="7" marL="3289300" marR="0" rtl="0">
              <a:lnSpc>
                <a:spcPct val="100000"/>
              </a:lnSpc>
              <a:spcBef>
                <a:spcPts val="0"/>
              </a:spcBef>
              <a:spcAft>
                <a:spcPts val="0"/>
              </a:spcAft>
              <a:buNone/>
              <a:defRPr sz="1300">
                <a:solidFill>
                  <a:schemeClr val="dk1"/>
                </a:solidFill>
              </a:defRPr>
            </a:lvl8pPr>
            <a:lvl9pPr indent="0" lvl="8" marL="3289300" marR="0" rtl="0">
              <a:lnSpc>
                <a:spcPct val="100000"/>
              </a:lnSpc>
              <a:spcBef>
                <a:spcPts val="0"/>
              </a:spcBef>
              <a:spcAft>
                <a:spcPts val="0"/>
              </a:spcAft>
              <a:buNone/>
              <a:defRPr sz="1300">
                <a:solidFill>
                  <a:schemeClr val="dk1"/>
                </a:solidFill>
              </a:defRPr>
            </a:lvl9pPr>
          </a:lstStyle>
          <a:p>
            <a:pPr indent="0" lvl="0" marL="3289300" rtl="0" algn="l">
              <a:spcBef>
                <a:spcPts val="0"/>
              </a:spcBef>
              <a:spcAft>
                <a:spcPts val="0"/>
              </a:spcAft>
              <a:buNone/>
            </a:pPr>
            <a:fld id="{00000000-1234-1234-1234-123412341234}" type="slidenum">
              <a:rPr lang="en"/>
              <a:t>‹#›</a:t>
            </a:fld>
            <a:endParaRPr b="0" i="0" u="none" cap="none" strike="noStrike"/>
          </a:p>
        </p:txBody>
      </p:sp>
      <p:sp>
        <p:nvSpPr>
          <p:cNvPr id="56" name="Google Shape;56;p13"/>
          <p:cNvSpPr txBox="1"/>
          <p:nvPr>
            <p:ph idx="2" type="sldNum"/>
          </p:nvPr>
        </p:nvSpPr>
        <p:spPr>
          <a:xfrm>
            <a:off x="107958" y="4674292"/>
            <a:ext cx="548700" cy="393600"/>
          </a:xfrm>
          <a:prstGeom prst="rect">
            <a:avLst/>
          </a:prstGeom>
        </p:spPr>
        <p:txBody>
          <a:bodyPr anchorCtr="0" anchor="ctr" bIns="91425" lIns="91425" spcFirstLastPara="1" rIns="91425" wrap="square" tIns="91425">
            <a:normAutofit/>
          </a:bodyPr>
          <a:lstStyle>
            <a:lvl1pPr lvl="0" rtl="0" algn="l">
              <a:buNone/>
              <a:defRPr sz="1000">
                <a:solidFill>
                  <a:schemeClr val="dk2"/>
                </a:solidFill>
              </a:defRPr>
            </a:lvl1pPr>
            <a:lvl2pPr lvl="1" rtl="0" algn="l">
              <a:buNone/>
              <a:defRPr sz="1000">
                <a:solidFill>
                  <a:schemeClr val="dk2"/>
                </a:solidFill>
              </a:defRPr>
            </a:lvl2pPr>
            <a:lvl3pPr lvl="2" rtl="0" algn="l">
              <a:buNone/>
              <a:defRPr sz="1000">
                <a:solidFill>
                  <a:schemeClr val="dk2"/>
                </a:solidFill>
              </a:defRPr>
            </a:lvl3pPr>
            <a:lvl4pPr lvl="3" rtl="0" algn="l">
              <a:buNone/>
              <a:defRPr sz="1000">
                <a:solidFill>
                  <a:schemeClr val="dk2"/>
                </a:solidFill>
              </a:defRPr>
            </a:lvl4pPr>
            <a:lvl5pPr lvl="4" rtl="0" algn="l">
              <a:buNone/>
              <a:defRPr sz="1000">
                <a:solidFill>
                  <a:schemeClr val="dk2"/>
                </a:solidFill>
              </a:defRPr>
            </a:lvl5pPr>
            <a:lvl6pPr lvl="5" rtl="0" algn="l">
              <a:buNone/>
              <a:defRPr sz="1000">
                <a:solidFill>
                  <a:schemeClr val="dk2"/>
                </a:solidFill>
              </a:defRPr>
            </a:lvl6pPr>
            <a:lvl7pPr lvl="6" rtl="0" algn="l">
              <a:buNone/>
              <a:defRPr sz="1000">
                <a:solidFill>
                  <a:schemeClr val="dk2"/>
                </a:solidFill>
              </a:defRPr>
            </a:lvl7pPr>
            <a:lvl8pPr lvl="7" rtl="0" algn="l">
              <a:buNone/>
              <a:defRPr sz="1000">
                <a:solidFill>
                  <a:schemeClr val="dk2"/>
                </a:solidFill>
              </a:defRPr>
            </a:lvl8pPr>
            <a:lvl9pPr lvl="8" rtl="0" algn="l">
              <a:buNone/>
              <a:defRPr sz="1000">
                <a:solidFill>
                  <a:schemeClr val="dk2"/>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
    <p:spTree>
      <p:nvGrpSpPr>
        <p:cNvPr id="57" name="Shape 57"/>
        <p:cNvGrpSpPr/>
        <p:nvPr/>
      </p:nvGrpSpPr>
      <p:grpSpPr>
        <a:xfrm>
          <a:off x="0" y="0"/>
          <a:ext cx="0" cy="0"/>
          <a:chOff x="0" y="0"/>
          <a:chExt cx="0" cy="0"/>
        </a:xfrm>
      </p:grpSpPr>
      <p:sp>
        <p:nvSpPr>
          <p:cNvPr id="58" name="Google Shape;58;p1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9" name="Google Shape;59;p14"/>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60" name="Google Shape;60;p14"/>
          <p:cNvSpPr/>
          <p:nvPr/>
        </p:nvSpPr>
        <p:spPr>
          <a:xfrm>
            <a:off x="287825" y="33200"/>
            <a:ext cx="7483500" cy="27897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92308" y="4629992"/>
            <a:ext cx="548700" cy="393600"/>
          </a:xfrm>
          <a:prstGeom prst="rect">
            <a:avLst/>
          </a:prstGeom>
          <a:noFill/>
          <a:ln>
            <a:noFill/>
          </a:ln>
        </p:spPr>
        <p:txBody>
          <a:bodyPr anchorCtr="0" anchor="ctr" bIns="91425" lIns="91425" spcFirstLastPara="1" rIns="91425" wrap="square" tIns="91425">
            <a:normAutofit/>
          </a:bodyPr>
          <a:lstStyle>
            <a:lvl1pPr lvl="0">
              <a:buNone/>
              <a:defRPr sz="1000">
                <a:solidFill>
                  <a:schemeClr val="dk2"/>
                </a:solidFill>
              </a:defRPr>
            </a:lvl1pPr>
            <a:lvl2pPr lvl="1">
              <a:buNone/>
              <a:defRPr sz="1000">
                <a:solidFill>
                  <a:schemeClr val="dk2"/>
                </a:solidFill>
              </a:defRPr>
            </a:lvl2pPr>
            <a:lvl3pPr lvl="2">
              <a:buNone/>
              <a:defRPr sz="1000">
                <a:solidFill>
                  <a:schemeClr val="dk2"/>
                </a:solidFill>
              </a:defRPr>
            </a:lvl3pPr>
            <a:lvl4pPr lvl="3">
              <a:buNone/>
              <a:defRPr sz="1000">
                <a:solidFill>
                  <a:schemeClr val="dk2"/>
                </a:solidFill>
              </a:defRPr>
            </a:lvl4pPr>
            <a:lvl5pPr lvl="4">
              <a:buNone/>
              <a:defRPr sz="1000">
                <a:solidFill>
                  <a:schemeClr val="dk2"/>
                </a:solidFill>
              </a:defRPr>
            </a:lvl5pPr>
            <a:lvl6pPr lvl="5">
              <a:buNone/>
              <a:defRPr sz="1000">
                <a:solidFill>
                  <a:schemeClr val="dk2"/>
                </a:solidFill>
              </a:defRPr>
            </a:lvl6pPr>
            <a:lvl7pPr lvl="6">
              <a:buNone/>
              <a:defRPr sz="1000">
                <a:solidFill>
                  <a:schemeClr val="dk2"/>
                </a:solidFill>
              </a:defRPr>
            </a:lvl7pPr>
            <a:lvl8pPr lvl="7">
              <a:buNone/>
              <a:defRPr sz="1000">
                <a:solidFill>
                  <a:schemeClr val="dk2"/>
                </a:solidFill>
              </a:defRPr>
            </a:lvl8pPr>
            <a:lvl9pPr lvl="8">
              <a:buNone/>
              <a:defRPr sz="1000">
                <a:solidFill>
                  <a:schemeClr val="dk2"/>
                </a:solidFill>
              </a:defRPr>
            </a:lvl9pPr>
          </a:lstStyle>
          <a:p>
            <a:pPr indent="0" lvl="0" marL="0" rtl="0" algn="l">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hyperlink" Target="https://swt-app.herokuapp.com/" TargetMode="External"/><Relationship Id="rId4" Type="http://schemas.openxmlformats.org/officeDocument/2006/relationships/image" Target="../media/image2.png"/><Relationship Id="rId5" Type="http://schemas.openxmlformats.org/officeDocument/2006/relationships/image" Target="../media/image1.png"/><Relationship Id="rId6" Type="http://schemas.openxmlformats.org/officeDocument/2006/relationships/image" Target="../media/image3.png"/><Relationship Id="rId7"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hyperlink" Target="https://swt-app.herokuapp.com/" TargetMode="External"/><Relationship Id="rId4" Type="http://schemas.openxmlformats.org/officeDocument/2006/relationships/image" Target="../media/image2.png"/><Relationship Id="rId5" Type="http://schemas.openxmlformats.org/officeDocument/2006/relationships/image" Target="../media/image1.png"/><Relationship Id="rId6" Type="http://schemas.openxmlformats.org/officeDocument/2006/relationships/image" Target="../media/image11.png"/><Relationship Id="rId7"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hyperlink" Target="https://swt-app.herokuapp.com/" TargetMode="External"/><Relationship Id="rId4" Type="http://schemas.openxmlformats.org/officeDocument/2006/relationships/image" Target="../media/image2.png"/><Relationship Id="rId5" Type="http://schemas.openxmlformats.org/officeDocument/2006/relationships/image" Target="../media/image1.png"/><Relationship Id="rId6" Type="http://schemas.openxmlformats.org/officeDocument/2006/relationships/image" Target="../media/image6.png"/><Relationship Id="rId7"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A8104"/>
        </a:solidFill>
      </p:bgPr>
    </p:bg>
    <p:spTree>
      <p:nvGrpSpPr>
        <p:cNvPr id="64" name="Shape 64"/>
        <p:cNvGrpSpPr/>
        <p:nvPr/>
      </p:nvGrpSpPr>
      <p:grpSpPr>
        <a:xfrm>
          <a:off x="0" y="0"/>
          <a:ext cx="0" cy="0"/>
          <a:chOff x="0" y="0"/>
          <a:chExt cx="0" cy="0"/>
        </a:xfrm>
      </p:grpSpPr>
      <p:sp>
        <p:nvSpPr>
          <p:cNvPr id="65" name="Google Shape;65;p15"/>
          <p:cNvSpPr/>
          <p:nvPr/>
        </p:nvSpPr>
        <p:spPr>
          <a:xfrm>
            <a:off x="0" y="2780350"/>
            <a:ext cx="9144000" cy="2571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5"/>
          <p:cNvSpPr txBox="1"/>
          <p:nvPr>
            <p:ph idx="4294967295" type="body"/>
          </p:nvPr>
        </p:nvSpPr>
        <p:spPr>
          <a:xfrm>
            <a:off x="1945525" y="3789100"/>
            <a:ext cx="2314200" cy="7878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600"/>
              </a:spcBef>
              <a:spcAft>
                <a:spcPts val="0"/>
              </a:spcAft>
              <a:buSzPts val="3000"/>
              <a:buNone/>
            </a:pPr>
            <a:r>
              <a:rPr b="1" lang="en" sz="1600">
                <a:solidFill>
                  <a:schemeClr val="dk1"/>
                </a:solidFill>
              </a:rPr>
              <a:t>Partner Org Rep:</a:t>
            </a:r>
            <a:endParaRPr b="1" sz="1600">
              <a:solidFill>
                <a:schemeClr val="dk1"/>
              </a:solidFill>
            </a:endParaRPr>
          </a:p>
          <a:p>
            <a:pPr indent="0" lvl="0" marL="0" rtl="0" algn="l">
              <a:lnSpc>
                <a:spcPct val="100000"/>
              </a:lnSpc>
              <a:spcBef>
                <a:spcPts val="600"/>
              </a:spcBef>
              <a:spcAft>
                <a:spcPts val="0"/>
              </a:spcAft>
              <a:buSzPts val="3000"/>
              <a:buNone/>
            </a:pPr>
            <a:r>
              <a:rPr lang="en" sz="1300">
                <a:solidFill>
                  <a:schemeClr val="dk1"/>
                </a:solidFill>
              </a:rPr>
              <a:t>Charlyn</a:t>
            </a:r>
            <a:endParaRPr b="1" sz="1300">
              <a:solidFill>
                <a:schemeClr val="dk1"/>
              </a:solidFill>
            </a:endParaRPr>
          </a:p>
        </p:txBody>
      </p:sp>
      <p:sp>
        <p:nvSpPr>
          <p:cNvPr id="67" name="Google Shape;67;p15"/>
          <p:cNvSpPr/>
          <p:nvPr/>
        </p:nvSpPr>
        <p:spPr>
          <a:xfrm>
            <a:off x="1798800" y="1941900"/>
            <a:ext cx="5677500" cy="1564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5"/>
          <p:cNvSpPr txBox="1"/>
          <p:nvPr/>
        </p:nvSpPr>
        <p:spPr>
          <a:xfrm>
            <a:off x="4712625" y="3829000"/>
            <a:ext cx="3063600" cy="708000"/>
          </a:xfrm>
          <a:prstGeom prst="rect">
            <a:avLst/>
          </a:prstGeom>
          <a:noFill/>
          <a:ln>
            <a:noFill/>
          </a:ln>
        </p:spPr>
        <p:txBody>
          <a:bodyPr anchorCtr="0" anchor="b" bIns="91425" lIns="91425" spcFirstLastPara="1" rIns="91425" wrap="square" tIns="91425">
            <a:spAutoFit/>
          </a:bodyPr>
          <a:lstStyle/>
          <a:p>
            <a:pPr indent="0" lvl="0" marL="0" rtl="0" algn="l">
              <a:spcBef>
                <a:spcPts val="600"/>
              </a:spcBef>
              <a:spcAft>
                <a:spcPts val="0"/>
              </a:spcAft>
              <a:buNone/>
            </a:pPr>
            <a:r>
              <a:rPr b="1" lang="en" sz="1600">
                <a:solidFill>
                  <a:schemeClr val="dk1"/>
                </a:solidFill>
              </a:rPr>
              <a:t>Data Ambassadors:</a:t>
            </a:r>
            <a:endParaRPr b="1" sz="1600">
              <a:solidFill>
                <a:schemeClr val="dk1"/>
              </a:solidFill>
            </a:endParaRPr>
          </a:p>
          <a:p>
            <a:pPr indent="0" lvl="0" marL="0" rtl="0" algn="l">
              <a:spcBef>
                <a:spcPts val="600"/>
              </a:spcBef>
              <a:spcAft>
                <a:spcPts val="0"/>
              </a:spcAft>
              <a:buNone/>
            </a:pPr>
            <a:r>
              <a:rPr lang="en" sz="1300">
                <a:solidFill>
                  <a:schemeClr val="dk1"/>
                </a:solidFill>
              </a:rPr>
              <a:t>Alex, Juan, Glenn, Corrina</a:t>
            </a:r>
            <a:endParaRPr sz="1300">
              <a:solidFill>
                <a:schemeClr val="dk1"/>
              </a:solidFill>
            </a:endParaRPr>
          </a:p>
        </p:txBody>
      </p:sp>
      <p:sp>
        <p:nvSpPr>
          <p:cNvPr id="69" name="Google Shape;69;p15"/>
          <p:cNvSpPr txBox="1"/>
          <p:nvPr/>
        </p:nvSpPr>
        <p:spPr>
          <a:xfrm>
            <a:off x="1161750" y="486975"/>
            <a:ext cx="6820500" cy="1077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100">
                <a:solidFill>
                  <a:schemeClr val="lt1"/>
                </a:solidFill>
              </a:rPr>
              <a:t>Project Progress Update</a:t>
            </a:r>
            <a:r>
              <a:rPr b="1" lang="en" sz="3100">
                <a:solidFill>
                  <a:schemeClr val="lt1"/>
                </a:solidFill>
              </a:rPr>
              <a:t> </a:t>
            </a:r>
            <a:endParaRPr b="1" sz="3100">
              <a:solidFill>
                <a:schemeClr val="lt1"/>
              </a:solidFill>
            </a:endParaRPr>
          </a:p>
          <a:p>
            <a:pPr indent="0" lvl="0" marL="0" rtl="0" algn="ctr">
              <a:spcBef>
                <a:spcPts val="0"/>
              </a:spcBef>
              <a:spcAft>
                <a:spcPts val="0"/>
              </a:spcAft>
              <a:buNone/>
            </a:pPr>
            <a:r>
              <a:rPr b="1" lang="en" sz="1700">
                <a:solidFill>
                  <a:schemeClr val="lt1"/>
                </a:solidFill>
              </a:rPr>
              <a:t> </a:t>
            </a:r>
            <a:r>
              <a:rPr b="1" lang="en" sz="1200">
                <a:solidFill>
                  <a:schemeClr val="lt1"/>
                </a:solidFill>
              </a:rPr>
              <a:t>January 10, 2023</a:t>
            </a:r>
            <a:endParaRPr b="1" sz="1200">
              <a:solidFill>
                <a:schemeClr val="lt1"/>
              </a:solidFill>
            </a:endParaRPr>
          </a:p>
        </p:txBody>
      </p:sp>
      <p:pic>
        <p:nvPicPr>
          <p:cNvPr id="70" name="Google Shape;70;p15"/>
          <p:cNvPicPr preferRelativeResize="0"/>
          <p:nvPr/>
        </p:nvPicPr>
        <p:blipFill>
          <a:blip r:embed="rId3">
            <a:alphaModFix/>
          </a:blip>
          <a:stretch>
            <a:fillRect/>
          </a:stretch>
        </p:blipFill>
        <p:spPr>
          <a:xfrm>
            <a:off x="2125400" y="2088698"/>
            <a:ext cx="1954450" cy="1438900"/>
          </a:xfrm>
          <a:prstGeom prst="rect">
            <a:avLst/>
          </a:prstGeom>
          <a:noFill/>
          <a:ln>
            <a:noFill/>
          </a:ln>
        </p:spPr>
      </p:pic>
      <p:pic>
        <p:nvPicPr>
          <p:cNvPr id="71" name="Google Shape;71;p15"/>
          <p:cNvPicPr preferRelativeResize="0"/>
          <p:nvPr/>
        </p:nvPicPr>
        <p:blipFill>
          <a:blip r:embed="rId4">
            <a:alphaModFix/>
          </a:blip>
          <a:stretch>
            <a:fillRect/>
          </a:stretch>
        </p:blipFill>
        <p:spPr>
          <a:xfrm>
            <a:off x="4902475" y="2377238"/>
            <a:ext cx="2196700" cy="562575"/>
          </a:xfrm>
          <a:prstGeom prst="rect">
            <a:avLst/>
          </a:prstGeom>
          <a:noFill/>
          <a:ln>
            <a:noFill/>
          </a:ln>
        </p:spPr>
      </p:pic>
      <p:cxnSp>
        <p:nvCxnSpPr>
          <p:cNvPr id="72" name="Google Shape;72;p15"/>
          <p:cNvCxnSpPr/>
          <p:nvPr/>
        </p:nvCxnSpPr>
        <p:spPr>
          <a:xfrm>
            <a:off x="4572000" y="2138625"/>
            <a:ext cx="0" cy="1039800"/>
          </a:xfrm>
          <a:prstGeom prst="straightConnector1">
            <a:avLst/>
          </a:prstGeom>
          <a:noFill/>
          <a:ln cap="flat" cmpd="sng" w="9525">
            <a:solidFill>
              <a:srgbClr val="D9D9D9"/>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4"/>
          <p:cNvSpPr txBox="1"/>
          <p:nvPr>
            <p:ph idx="4294967295" type="title"/>
          </p:nvPr>
        </p:nvSpPr>
        <p:spPr>
          <a:xfrm>
            <a:off x="25" y="0"/>
            <a:ext cx="9144000" cy="979800"/>
          </a:xfrm>
          <a:prstGeom prst="rect">
            <a:avLst/>
          </a:prstGeom>
          <a:solidFill>
            <a:srgbClr val="FA8104"/>
          </a:solid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28571"/>
              <a:buNone/>
            </a:pPr>
            <a:r>
              <a:t/>
            </a:r>
            <a:endParaRPr/>
          </a:p>
          <a:p>
            <a:pPr indent="0" lvl="0" marL="0" rtl="0" algn="l">
              <a:lnSpc>
                <a:spcPct val="100000"/>
              </a:lnSpc>
              <a:spcBef>
                <a:spcPts val="0"/>
              </a:spcBef>
              <a:spcAft>
                <a:spcPts val="0"/>
              </a:spcAft>
              <a:buSzPct val="128571"/>
              <a:buNone/>
            </a:pPr>
            <a:r>
              <a:t/>
            </a:r>
            <a:endParaRPr/>
          </a:p>
        </p:txBody>
      </p:sp>
      <p:sp>
        <p:nvSpPr>
          <p:cNvPr id="181" name="Google Shape;181;p24"/>
          <p:cNvSpPr txBox="1"/>
          <p:nvPr/>
        </p:nvSpPr>
        <p:spPr>
          <a:xfrm>
            <a:off x="258475" y="142650"/>
            <a:ext cx="5147400" cy="7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solidFill>
                  <a:schemeClr val="lt1"/>
                </a:solidFill>
              </a:rPr>
              <a:t>SWT Plot Updates</a:t>
            </a:r>
            <a:endParaRPr b="1" sz="3600">
              <a:solidFill>
                <a:schemeClr val="lt1"/>
              </a:solidFill>
            </a:endParaRPr>
          </a:p>
        </p:txBody>
      </p:sp>
      <p:pic>
        <p:nvPicPr>
          <p:cNvPr id="182" name="Google Shape;182;p24"/>
          <p:cNvPicPr preferRelativeResize="0"/>
          <p:nvPr/>
        </p:nvPicPr>
        <p:blipFill>
          <a:blip r:embed="rId3">
            <a:alphaModFix/>
          </a:blip>
          <a:stretch>
            <a:fillRect/>
          </a:stretch>
        </p:blipFill>
        <p:spPr>
          <a:xfrm>
            <a:off x="7615555" y="4674498"/>
            <a:ext cx="516625" cy="380350"/>
          </a:xfrm>
          <a:prstGeom prst="rect">
            <a:avLst/>
          </a:prstGeom>
          <a:noFill/>
          <a:ln>
            <a:noFill/>
          </a:ln>
        </p:spPr>
      </p:pic>
      <p:pic>
        <p:nvPicPr>
          <p:cNvPr id="183" name="Google Shape;183;p24"/>
          <p:cNvPicPr preferRelativeResize="0"/>
          <p:nvPr/>
        </p:nvPicPr>
        <p:blipFill>
          <a:blip r:embed="rId4">
            <a:alphaModFix/>
          </a:blip>
          <a:stretch>
            <a:fillRect/>
          </a:stretch>
        </p:blipFill>
        <p:spPr>
          <a:xfrm>
            <a:off x="8190930" y="4767417"/>
            <a:ext cx="759468" cy="194500"/>
          </a:xfrm>
          <a:prstGeom prst="rect">
            <a:avLst/>
          </a:prstGeom>
          <a:noFill/>
          <a:ln>
            <a:noFill/>
          </a:ln>
        </p:spPr>
      </p:pic>
      <p:sp>
        <p:nvSpPr>
          <p:cNvPr id="184" name="Google Shape;184;p24"/>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fld id="{00000000-1234-1234-1234-123412341234}" type="slidenum">
              <a:rPr lang="en" sz="1000">
                <a:solidFill>
                  <a:schemeClr val="dk2"/>
                </a:solidFill>
              </a:rPr>
              <a:t>‹#›</a:t>
            </a:fld>
            <a:endParaRPr sz="1000">
              <a:solidFill>
                <a:schemeClr val="dk2"/>
              </a:solidFill>
            </a:endParaRPr>
          </a:p>
        </p:txBody>
      </p:sp>
      <p:pic>
        <p:nvPicPr>
          <p:cNvPr id="185" name="Google Shape;185;p24"/>
          <p:cNvPicPr preferRelativeResize="0"/>
          <p:nvPr/>
        </p:nvPicPr>
        <p:blipFill>
          <a:blip r:embed="rId5">
            <a:alphaModFix/>
          </a:blip>
          <a:stretch>
            <a:fillRect/>
          </a:stretch>
        </p:blipFill>
        <p:spPr>
          <a:xfrm>
            <a:off x="152400" y="1132200"/>
            <a:ext cx="8078670" cy="334539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5"/>
          <p:cNvSpPr txBox="1"/>
          <p:nvPr>
            <p:ph idx="4294967295" type="title"/>
          </p:nvPr>
        </p:nvSpPr>
        <p:spPr>
          <a:xfrm>
            <a:off x="25" y="0"/>
            <a:ext cx="9144000" cy="979800"/>
          </a:xfrm>
          <a:prstGeom prst="rect">
            <a:avLst/>
          </a:prstGeom>
          <a:solidFill>
            <a:srgbClr val="FA8104"/>
          </a:solid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28571"/>
              <a:buNone/>
            </a:pPr>
            <a:r>
              <a:t/>
            </a:r>
            <a:endParaRPr/>
          </a:p>
          <a:p>
            <a:pPr indent="0" lvl="0" marL="0" rtl="0" algn="l">
              <a:lnSpc>
                <a:spcPct val="100000"/>
              </a:lnSpc>
              <a:spcBef>
                <a:spcPts val="0"/>
              </a:spcBef>
              <a:spcAft>
                <a:spcPts val="0"/>
              </a:spcAft>
              <a:buSzPct val="128571"/>
              <a:buNone/>
            </a:pPr>
            <a:r>
              <a:t/>
            </a:r>
            <a:endParaRPr/>
          </a:p>
        </p:txBody>
      </p:sp>
      <p:sp>
        <p:nvSpPr>
          <p:cNvPr id="191" name="Google Shape;191;p25"/>
          <p:cNvSpPr txBox="1"/>
          <p:nvPr/>
        </p:nvSpPr>
        <p:spPr>
          <a:xfrm>
            <a:off x="258475" y="142650"/>
            <a:ext cx="5147400" cy="7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solidFill>
                  <a:schemeClr val="lt1"/>
                </a:solidFill>
              </a:rPr>
              <a:t>Project Limitations</a:t>
            </a:r>
            <a:endParaRPr b="1" sz="3600">
              <a:solidFill>
                <a:schemeClr val="lt1"/>
              </a:solidFill>
            </a:endParaRPr>
          </a:p>
        </p:txBody>
      </p:sp>
      <p:pic>
        <p:nvPicPr>
          <p:cNvPr id="192" name="Google Shape;192;p25"/>
          <p:cNvPicPr preferRelativeResize="0"/>
          <p:nvPr/>
        </p:nvPicPr>
        <p:blipFill>
          <a:blip r:embed="rId3">
            <a:alphaModFix/>
          </a:blip>
          <a:stretch>
            <a:fillRect/>
          </a:stretch>
        </p:blipFill>
        <p:spPr>
          <a:xfrm>
            <a:off x="7615555" y="4674498"/>
            <a:ext cx="516625" cy="380350"/>
          </a:xfrm>
          <a:prstGeom prst="rect">
            <a:avLst/>
          </a:prstGeom>
          <a:noFill/>
          <a:ln>
            <a:noFill/>
          </a:ln>
        </p:spPr>
      </p:pic>
      <p:pic>
        <p:nvPicPr>
          <p:cNvPr id="193" name="Google Shape;193;p25"/>
          <p:cNvPicPr preferRelativeResize="0"/>
          <p:nvPr/>
        </p:nvPicPr>
        <p:blipFill>
          <a:blip r:embed="rId4">
            <a:alphaModFix/>
          </a:blip>
          <a:stretch>
            <a:fillRect/>
          </a:stretch>
        </p:blipFill>
        <p:spPr>
          <a:xfrm>
            <a:off x="8190930" y="4767417"/>
            <a:ext cx="759468" cy="194500"/>
          </a:xfrm>
          <a:prstGeom prst="rect">
            <a:avLst/>
          </a:prstGeom>
          <a:noFill/>
          <a:ln>
            <a:noFill/>
          </a:ln>
        </p:spPr>
      </p:pic>
      <p:sp>
        <p:nvSpPr>
          <p:cNvPr id="194" name="Google Shape;194;p25"/>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fld id="{00000000-1234-1234-1234-123412341234}" type="slidenum">
              <a:rPr lang="en" sz="1000">
                <a:solidFill>
                  <a:schemeClr val="dk2"/>
                </a:solidFill>
              </a:rPr>
              <a:t>‹#›</a:t>
            </a:fld>
            <a:endParaRPr sz="1000">
              <a:solidFill>
                <a:schemeClr val="dk2"/>
              </a:solidFill>
            </a:endParaRPr>
          </a:p>
        </p:txBody>
      </p:sp>
      <p:sp>
        <p:nvSpPr>
          <p:cNvPr id="195" name="Google Shape;195;p25"/>
          <p:cNvSpPr txBox="1"/>
          <p:nvPr/>
        </p:nvSpPr>
        <p:spPr>
          <a:xfrm>
            <a:off x="358300" y="1336600"/>
            <a:ext cx="8076300" cy="29811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a:t>Lack of fidelity in SWT data from online viewership</a:t>
            </a:r>
            <a:endParaRPr sz="1700"/>
          </a:p>
          <a:p>
            <a:pPr indent="0" lvl="0" marL="457200" rtl="0" algn="l">
              <a:spcBef>
                <a:spcPts val="0"/>
              </a:spcBef>
              <a:spcAft>
                <a:spcPts val="0"/>
              </a:spcAft>
              <a:buNone/>
            </a:pPr>
            <a:r>
              <a:t/>
            </a:r>
            <a:endParaRPr sz="1700"/>
          </a:p>
          <a:p>
            <a:pPr indent="-336550" lvl="0" marL="457200" rtl="0" algn="l">
              <a:spcBef>
                <a:spcPts val="0"/>
              </a:spcBef>
              <a:spcAft>
                <a:spcPts val="0"/>
              </a:spcAft>
              <a:buSzPts val="1700"/>
              <a:buChar char="●"/>
            </a:pPr>
            <a:r>
              <a:rPr lang="en" sz="1700"/>
              <a:t>Increased data maturity is needed to measure outcomes and determine key performance indicators </a:t>
            </a:r>
            <a:endParaRPr sz="1700"/>
          </a:p>
          <a:p>
            <a:pPr indent="0" lvl="0" marL="457200" rtl="0" algn="l">
              <a:spcBef>
                <a:spcPts val="0"/>
              </a:spcBef>
              <a:spcAft>
                <a:spcPts val="0"/>
              </a:spcAft>
              <a:buNone/>
            </a:pPr>
            <a:r>
              <a:t/>
            </a:r>
            <a:endParaRPr sz="1700"/>
          </a:p>
          <a:p>
            <a:pPr indent="-336550" lvl="0" marL="457200" rtl="0" algn="l">
              <a:spcBef>
                <a:spcPts val="0"/>
              </a:spcBef>
              <a:spcAft>
                <a:spcPts val="0"/>
              </a:spcAft>
              <a:buSzPts val="1700"/>
              <a:buChar char="●"/>
            </a:pPr>
            <a:r>
              <a:rPr lang="en" sz="1700"/>
              <a:t>Unable to obtain mental health data outside of Washington DC</a:t>
            </a:r>
            <a:endParaRPr sz="17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6"/>
          <p:cNvSpPr txBox="1"/>
          <p:nvPr>
            <p:ph idx="4294967295" type="title"/>
          </p:nvPr>
        </p:nvSpPr>
        <p:spPr>
          <a:xfrm>
            <a:off x="25" y="0"/>
            <a:ext cx="9144000" cy="979800"/>
          </a:xfrm>
          <a:prstGeom prst="rect">
            <a:avLst/>
          </a:prstGeom>
          <a:solidFill>
            <a:srgbClr val="FA8104"/>
          </a:solid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28571"/>
              <a:buNone/>
            </a:pPr>
            <a:r>
              <a:t/>
            </a:r>
            <a:endParaRPr/>
          </a:p>
          <a:p>
            <a:pPr indent="0" lvl="0" marL="0" rtl="0" algn="l">
              <a:lnSpc>
                <a:spcPct val="100000"/>
              </a:lnSpc>
              <a:spcBef>
                <a:spcPts val="0"/>
              </a:spcBef>
              <a:spcAft>
                <a:spcPts val="0"/>
              </a:spcAft>
              <a:buSzPct val="128571"/>
              <a:buNone/>
            </a:pPr>
            <a:r>
              <a:t/>
            </a:r>
            <a:endParaRPr/>
          </a:p>
        </p:txBody>
      </p:sp>
      <p:sp>
        <p:nvSpPr>
          <p:cNvPr id="201" name="Google Shape;201;p26"/>
          <p:cNvSpPr txBox="1"/>
          <p:nvPr/>
        </p:nvSpPr>
        <p:spPr>
          <a:xfrm>
            <a:off x="258475" y="142650"/>
            <a:ext cx="5147400" cy="7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solidFill>
                  <a:schemeClr val="lt1"/>
                </a:solidFill>
              </a:rPr>
              <a:t>Next Steps</a:t>
            </a:r>
            <a:endParaRPr b="1" sz="3600">
              <a:solidFill>
                <a:schemeClr val="lt1"/>
              </a:solidFill>
            </a:endParaRPr>
          </a:p>
        </p:txBody>
      </p:sp>
      <p:pic>
        <p:nvPicPr>
          <p:cNvPr id="202" name="Google Shape;202;p26"/>
          <p:cNvPicPr preferRelativeResize="0"/>
          <p:nvPr/>
        </p:nvPicPr>
        <p:blipFill>
          <a:blip r:embed="rId3">
            <a:alphaModFix/>
          </a:blip>
          <a:stretch>
            <a:fillRect/>
          </a:stretch>
        </p:blipFill>
        <p:spPr>
          <a:xfrm>
            <a:off x="7615555" y="4674498"/>
            <a:ext cx="516625" cy="380350"/>
          </a:xfrm>
          <a:prstGeom prst="rect">
            <a:avLst/>
          </a:prstGeom>
          <a:noFill/>
          <a:ln>
            <a:noFill/>
          </a:ln>
        </p:spPr>
      </p:pic>
      <p:pic>
        <p:nvPicPr>
          <p:cNvPr id="203" name="Google Shape;203;p26"/>
          <p:cNvPicPr preferRelativeResize="0"/>
          <p:nvPr/>
        </p:nvPicPr>
        <p:blipFill>
          <a:blip r:embed="rId4">
            <a:alphaModFix/>
          </a:blip>
          <a:stretch>
            <a:fillRect/>
          </a:stretch>
        </p:blipFill>
        <p:spPr>
          <a:xfrm>
            <a:off x="8190930" y="4767417"/>
            <a:ext cx="759468" cy="194500"/>
          </a:xfrm>
          <a:prstGeom prst="rect">
            <a:avLst/>
          </a:prstGeom>
          <a:noFill/>
          <a:ln>
            <a:noFill/>
          </a:ln>
        </p:spPr>
      </p:pic>
      <p:sp>
        <p:nvSpPr>
          <p:cNvPr id="204" name="Google Shape;204;p26"/>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fld id="{00000000-1234-1234-1234-123412341234}" type="slidenum">
              <a:rPr lang="en" sz="1000">
                <a:solidFill>
                  <a:schemeClr val="dk2"/>
                </a:solidFill>
              </a:rPr>
              <a:t>‹#›</a:t>
            </a:fld>
            <a:endParaRPr sz="1000">
              <a:solidFill>
                <a:schemeClr val="dk2"/>
              </a:solidFill>
            </a:endParaRPr>
          </a:p>
        </p:txBody>
      </p:sp>
      <p:sp>
        <p:nvSpPr>
          <p:cNvPr id="205" name="Google Shape;205;p26"/>
          <p:cNvSpPr txBox="1"/>
          <p:nvPr/>
        </p:nvSpPr>
        <p:spPr>
          <a:xfrm>
            <a:off x="286650" y="1325725"/>
            <a:ext cx="8420100" cy="28776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SzPts val="1700"/>
              <a:buAutoNum type="arabicPeriod"/>
            </a:pPr>
            <a:r>
              <a:rPr lang="en" sz="1700"/>
              <a:t>Continue to refine the interactive dashboard to improve user interface and user experience</a:t>
            </a:r>
            <a:endParaRPr sz="1700"/>
          </a:p>
          <a:p>
            <a:pPr indent="0" lvl="0" marL="457200" rtl="0" algn="l">
              <a:spcBef>
                <a:spcPts val="0"/>
              </a:spcBef>
              <a:spcAft>
                <a:spcPts val="0"/>
              </a:spcAft>
              <a:buNone/>
            </a:pPr>
            <a:r>
              <a:t/>
            </a:r>
            <a:endParaRPr sz="1700"/>
          </a:p>
          <a:p>
            <a:pPr indent="-336550" lvl="0" marL="457200" rtl="0" algn="l">
              <a:spcBef>
                <a:spcPts val="0"/>
              </a:spcBef>
              <a:spcAft>
                <a:spcPts val="0"/>
              </a:spcAft>
              <a:buSzPts val="1700"/>
              <a:buAutoNum type="arabicPeriod"/>
            </a:pPr>
            <a:r>
              <a:rPr lang="en" sz="1700"/>
              <a:t>Add in Prince George’s county census tracts into heat map</a:t>
            </a:r>
            <a:endParaRPr sz="1700"/>
          </a:p>
          <a:p>
            <a:pPr indent="0" lvl="0" marL="457200" rtl="0" algn="l">
              <a:spcBef>
                <a:spcPts val="0"/>
              </a:spcBef>
              <a:spcAft>
                <a:spcPts val="0"/>
              </a:spcAft>
              <a:buNone/>
            </a:pPr>
            <a:r>
              <a:t/>
            </a:r>
            <a:endParaRPr sz="1700"/>
          </a:p>
          <a:p>
            <a:pPr indent="-336550" lvl="0" marL="457200" rtl="0" algn="l">
              <a:spcBef>
                <a:spcPts val="0"/>
              </a:spcBef>
              <a:spcAft>
                <a:spcPts val="0"/>
              </a:spcAft>
              <a:buSzPts val="1700"/>
              <a:buAutoNum type="arabicPeriod"/>
            </a:pPr>
            <a:r>
              <a:rPr lang="en" sz="1700"/>
              <a:t>Provide suggestions to improve SWT data collection</a:t>
            </a:r>
            <a:endParaRPr sz="1700"/>
          </a:p>
          <a:p>
            <a:pPr indent="0" lvl="0" marL="457200" rtl="0" algn="l">
              <a:spcBef>
                <a:spcPts val="0"/>
              </a:spcBef>
              <a:spcAft>
                <a:spcPts val="0"/>
              </a:spcAft>
              <a:buNone/>
            </a:pPr>
            <a:r>
              <a:t/>
            </a:r>
            <a:endParaRPr sz="1700"/>
          </a:p>
          <a:p>
            <a:pPr indent="-336550" lvl="0" marL="457200" rtl="0" algn="l">
              <a:spcBef>
                <a:spcPts val="0"/>
              </a:spcBef>
              <a:spcAft>
                <a:spcPts val="0"/>
              </a:spcAft>
              <a:buSzPts val="1700"/>
              <a:buAutoNum type="arabicPeriod"/>
            </a:pPr>
            <a:r>
              <a:rPr lang="en" sz="1700"/>
              <a:t>Requests from SWT</a:t>
            </a:r>
            <a:endParaRPr sz="17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A8104"/>
        </a:solidFill>
      </p:bgPr>
    </p:bg>
    <p:spTree>
      <p:nvGrpSpPr>
        <p:cNvPr id="209" name="Shape 209"/>
        <p:cNvGrpSpPr/>
        <p:nvPr/>
      </p:nvGrpSpPr>
      <p:grpSpPr>
        <a:xfrm>
          <a:off x="0" y="0"/>
          <a:ext cx="0" cy="0"/>
          <a:chOff x="0" y="0"/>
          <a:chExt cx="0" cy="0"/>
        </a:xfrm>
      </p:grpSpPr>
      <p:sp>
        <p:nvSpPr>
          <p:cNvPr id="210" name="Google Shape;210;p27"/>
          <p:cNvSpPr/>
          <p:nvPr/>
        </p:nvSpPr>
        <p:spPr>
          <a:xfrm>
            <a:off x="0" y="2780350"/>
            <a:ext cx="9144000" cy="2571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7"/>
          <p:cNvSpPr txBox="1"/>
          <p:nvPr>
            <p:ph idx="4294967295" type="body"/>
          </p:nvPr>
        </p:nvSpPr>
        <p:spPr>
          <a:xfrm>
            <a:off x="1945525" y="3789100"/>
            <a:ext cx="2314200" cy="7878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600"/>
              </a:spcBef>
              <a:spcAft>
                <a:spcPts val="0"/>
              </a:spcAft>
              <a:buSzPts val="3000"/>
              <a:buNone/>
            </a:pPr>
            <a:r>
              <a:rPr b="1" lang="en" sz="1600">
                <a:solidFill>
                  <a:schemeClr val="dk1"/>
                </a:solidFill>
              </a:rPr>
              <a:t>Partner Org Rep:</a:t>
            </a:r>
            <a:endParaRPr b="1" sz="1600">
              <a:solidFill>
                <a:schemeClr val="dk1"/>
              </a:solidFill>
            </a:endParaRPr>
          </a:p>
          <a:p>
            <a:pPr indent="0" lvl="0" marL="0" rtl="0" algn="l">
              <a:lnSpc>
                <a:spcPct val="100000"/>
              </a:lnSpc>
              <a:spcBef>
                <a:spcPts val="600"/>
              </a:spcBef>
              <a:spcAft>
                <a:spcPts val="0"/>
              </a:spcAft>
              <a:buSzPts val="3000"/>
              <a:buNone/>
            </a:pPr>
            <a:r>
              <a:rPr lang="en" sz="1300">
                <a:solidFill>
                  <a:schemeClr val="dk1"/>
                </a:solidFill>
              </a:rPr>
              <a:t>Charlyn</a:t>
            </a:r>
            <a:endParaRPr b="1" sz="1300">
              <a:solidFill>
                <a:schemeClr val="dk1"/>
              </a:solidFill>
            </a:endParaRPr>
          </a:p>
        </p:txBody>
      </p:sp>
      <p:sp>
        <p:nvSpPr>
          <p:cNvPr id="212" name="Google Shape;212;p27"/>
          <p:cNvSpPr/>
          <p:nvPr/>
        </p:nvSpPr>
        <p:spPr>
          <a:xfrm>
            <a:off x="1798800" y="1941900"/>
            <a:ext cx="5677500" cy="1564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7"/>
          <p:cNvSpPr txBox="1"/>
          <p:nvPr/>
        </p:nvSpPr>
        <p:spPr>
          <a:xfrm>
            <a:off x="4712625" y="3829000"/>
            <a:ext cx="3063600" cy="708000"/>
          </a:xfrm>
          <a:prstGeom prst="rect">
            <a:avLst/>
          </a:prstGeom>
          <a:noFill/>
          <a:ln>
            <a:noFill/>
          </a:ln>
        </p:spPr>
        <p:txBody>
          <a:bodyPr anchorCtr="0" anchor="b" bIns="91425" lIns="91425" spcFirstLastPara="1" rIns="91425" wrap="square" tIns="91425">
            <a:spAutoFit/>
          </a:bodyPr>
          <a:lstStyle/>
          <a:p>
            <a:pPr indent="0" lvl="0" marL="0" rtl="0" algn="l">
              <a:spcBef>
                <a:spcPts val="600"/>
              </a:spcBef>
              <a:spcAft>
                <a:spcPts val="0"/>
              </a:spcAft>
              <a:buNone/>
            </a:pPr>
            <a:r>
              <a:rPr b="1" lang="en" sz="1600">
                <a:solidFill>
                  <a:schemeClr val="dk1"/>
                </a:solidFill>
              </a:rPr>
              <a:t>Data Ambassadors:</a:t>
            </a:r>
            <a:endParaRPr b="1" sz="1600">
              <a:solidFill>
                <a:schemeClr val="dk1"/>
              </a:solidFill>
            </a:endParaRPr>
          </a:p>
          <a:p>
            <a:pPr indent="0" lvl="0" marL="0" rtl="0" algn="l">
              <a:spcBef>
                <a:spcPts val="600"/>
              </a:spcBef>
              <a:spcAft>
                <a:spcPts val="0"/>
              </a:spcAft>
              <a:buNone/>
            </a:pPr>
            <a:r>
              <a:rPr lang="en" sz="1300">
                <a:solidFill>
                  <a:schemeClr val="dk1"/>
                </a:solidFill>
              </a:rPr>
              <a:t>Alex, Juan, Glenn, Corrina</a:t>
            </a:r>
            <a:endParaRPr sz="1300">
              <a:solidFill>
                <a:schemeClr val="dk1"/>
              </a:solidFill>
            </a:endParaRPr>
          </a:p>
        </p:txBody>
      </p:sp>
      <p:sp>
        <p:nvSpPr>
          <p:cNvPr id="214" name="Google Shape;214;p27"/>
          <p:cNvSpPr txBox="1"/>
          <p:nvPr/>
        </p:nvSpPr>
        <p:spPr>
          <a:xfrm>
            <a:off x="1161750" y="658700"/>
            <a:ext cx="6820500" cy="1000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100">
                <a:solidFill>
                  <a:schemeClr val="lt1"/>
                </a:solidFill>
              </a:rPr>
              <a:t>Questions</a:t>
            </a:r>
            <a:r>
              <a:rPr b="1" lang="en" sz="3100">
                <a:solidFill>
                  <a:schemeClr val="lt1"/>
                </a:solidFill>
              </a:rPr>
              <a:t>?</a:t>
            </a:r>
            <a:endParaRPr b="1" sz="3100">
              <a:solidFill>
                <a:schemeClr val="lt1"/>
              </a:solidFill>
            </a:endParaRPr>
          </a:p>
          <a:p>
            <a:pPr indent="0" lvl="0" marL="0" rtl="0" algn="ctr">
              <a:spcBef>
                <a:spcPts val="0"/>
              </a:spcBef>
              <a:spcAft>
                <a:spcPts val="0"/>
              </a:spcAft>
              <a:buNone/>
            </a:pPr>
            <a:r>
              <a:t/>
            </a:r>
            <a:endParaRPr b="1" sz="1200">
              <a:solidFill>
                <a:schemeClr val="lt1"/>
              </a:solidFill>
            </a:endParaRPr>
          </a:p>
        </p:txBody>
      </p:sp>
      <p:pic>
        <p:nvPicPr>
          <p:cNvPr id="215" name="Google Shape;215;p27"/>
          <p:cNvPicPr preferRelativeResize="0"/>
          <p:nvPr/>
        </p:nvPicPr>
        <p:blipFill>
          <a:blip r:embed="rId3">
            <a:alphaModFix/>
          </a:blip>
          <a:stretch>
            <a:fillRect/>
          </a:stretch>
        </p:blipFill>
        <p:spPr>
          <a:xfrm>
            <a:off x="2125400" y="2088698"/>
            <a:ext cx="1954450" cy="1438900"/>
          </a:xfrm>
          <a:prstGeom prst="rect">
            <a:avLst/>
          </a:prstGeom>
          <a:noFill/>
          <a:ln>
            <a:noFill/>
          </a:ln>
        </p:spPr>
      </p:pic>
      <p:pic>
        <p:nvPicPr>
          <p:cNvPr id="216" name="Google Shape;216;p27"/>
          <p:cNvPicPr preferRelativeResize="0"/>
          <p:nvPr/>
        </p:nvPicPr>
        <p:blipFill>
          <a:blip r:embed="rId4">
            <a:alphaModFix/>
          </a:blip>
          <a:stretch>
            <a:fillRect/>
          </a:stretch>
        </p:blipFill>
        <p:spPr>
          <a:xfrm>
            <a:off x="4902475" y="2377238"/>
            <a:ext cx="2196700" cy="562575"/>
          </a:xfrm>
          <a:prstGeom prst="rect">
            <a:avLst/>
          </a:prstGeom>
          <a:noFill/>
          <a:ln>
            <a:noFill/>
          </a:ln>
        </p:spPr>
      </p:pic>
      <p:cxnSp>
        <p:nvCxnSpPr>
          <p:cNvPr id="217" name="Google Shape;217;p27"/>
          <p:cNvCxnSpPr/>
          <p:nvPr/>
        </p:nvCxnSpPr>
        <p:spPr>
          <a:xfrm>
            <a:off x="4572000" y="2138625"/>
            <a:ext cx="0" cy="1039800"/>
          </a:xfrm>
          <a:prstGeom prst="straightConnector1">
            <a:avLst/>
          </a:prstGeom>
          <a:noFill/>
          <a:ln cap="flat" cmpd="sng" w="9525">
            <a:solidFill>
              <a:srgbClr val="D9D9D9"/>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idx="4294967295" type="title"/>
          </p:nvPr>
        </p:nvSpPr>
        <p:spPr>
          <a:xfrm>
            <a:off x="25" y="0"/>
            <a:ext cx="9144000" cy="979800"/>
          </a:xfrm>
          <a:prstGeom prst="rect">
            <a:avLst/>
          </a:prstGeom>
          <a:solidFill>
            <a:srgbClr val="FA8104"/>
          </a:solid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28571"/>
              <a:buNone/>
            </a:pPr>
            <a:r>
              <a:t/>
            </a:r>
            <a:endParaRPr/>
          </a:p>
          <a:p>
            <a:pPr indent="0" lvl="0" marL="0" rtl="0" algn="l">
              <a:lnSpc>
                <a:spcPct val="100000"/>
              </a:lnSpc>
              <a:spcBef>
                <a:spcPts val="0"/>
              </a:spcBef>
              <a:spcAft>
                <a:spcPts val="0"/>
              </a:spcAft>
              <a:buSzPct val="128571"/>
              <a:buNone/>
            </a:pPr>
            <a:r>
              <a:t/>
            </a:r>
            <a:endParaRPr/>
          </a:p>
        </p:txBody>
      </p:sp>
      <p:sp>
        <p:nvSpPr>
          <p:cNvPr id="78" name="Google Shape;78;p16"/>
          <p:cNvSpPr txBox="1"/>
          <p:nvPr/>
        </p:nvSpPr>
        <p:spPr>
          <a:xfrm>
            <a:off x="258475" y="142650"/>
            <a:ext cx="47763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lt1"/>
                </a:solidFill>
              </a:rPr>
              <a:t>Project Goals</a:t>
            </a:r>
            <a:endParaRPr b="1" sz="3600">
              <a:solidFill>
                <a:schemeClr val="lt1"/>
              </a:solidFill>
            </a:endParaRPr>
          </a:p>
        </p:txBody>
      </p:sp>
      <p:sp>
        <p:nvSpPr>
          <p:cNvPr id="79" name="Google Shape;79;p16"/>
          <p:cNvSpPr txBox="1"/>
          <p:nvPr/>
        </p:nvSpPr>
        <p:spPr>
          <a:xfrm>
            <a:off x="215475" y="1123425"/>
            <a:ext cx="8737800" cy="3598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dk1"/>
                </a:solidFill>
              </a:rPr>
              <a:t>Goals Set at DC DataDive (October 2022):</a:t>
            </a:r>
            <a:br>
              <a:rPr b="1" lang="en" sz="1600">
                <a:solidFill>
                  <a:schemeClr val="dk1"/>
                </a:solidFill>
              </a:rPr>
            </a:b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Join data sets based on census block/tract level and generate needs score and visualize in a map</a:t>
            </a:r>
            <a:endParaRPr sz="1600">
              <a:solidFill>
                <a:schemeClr val="dk1"/>
              </a:solidFill>
            </a:endParaRPr>
          </a:p>
          <a:p>
            <a:pPr indent="0" lvl="0" marL="1828800" rtl="0" algn="l">
              <a:spcBef>
                <a:spcPts val="0"/>
              </a:spcBef>
              <a:spcAft>
                <a:spcPts val="0"/>
              </a:spcAft>
              <a:buNone/>
            </a:pPr>
            <a:r>
              <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Webscrape data of mental health providers from idealist.org to identify areas in DMV region with few service providers</a:t>
            </a:r>
            <a:endParaRPr sz="1600">
              <a:solidFill>
                <a:schemeClr val="dk1"/>
              </a:solidFill>
            </a:endParaRPr>
          </a:p>
          <a:p>
            <a:pPr indent="0" lvl="0" marL="457200" rtl="0" algn="l">
              <a:spcBef>
                <a:spcPts val="0"/>
              </a:spcBef>
              <a:spcAft>
                <a:spcPts val="0"/>
              </a:spcAft>
              <a:buNone/>
            </a:pPr>
            <a:r>
              <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Analyze/review data of # of participants served with SWT </a:t>
            </a:r>
            <a:endParaRPr sz="1600">
              <a:solidFill>
                <a:schemeClr val="dk1"/>
              </a:solidFill>
            </a:endParaRPr>
          </a:p>
          <a:p>
            <a:pPr indent="0" lvl="0" marL="457200" rtl="0" algn="l">
              <a:spcBef>
                <a:spcPts val="0"/>
              </a:spcBef>
              <a:spcAft>
                <a:spcPts val="0"/>
              </a:spcAft>
              <a:buNone/>
            </a:pPr>
            <a:r>
              <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Define outcome measures and Key Performance Indicators (KPIs) to track over time</a:t>
            </a:r>
            <a:endParaRPr sz="1600">
              <a:solidFill>
                <a:schemeClr val="dk1"/>
              </a:solidFill>
            </a:endParaRPr>
          </a:p>
          <a:p>
            <a:pPr indent="0" lvl="0" marL="457200" rtl="0" algn="l">
              <a:spcBef>
                <a:spcPts val="0"/>
              </a:spcBef>
              <a:spcAft>
                <a:spcPts val="0"/>
              </a:spcAft>
              <a:buNone/>
            </a:pPr>
            <a:r>
              <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Provide recommendations for standardized data collection</a:t>
            </a:r>
            <a:endParaRPr sz="1600"/>
          </a:p>
        </p:txBody>
      </p:sp>
      <p:pic>
        <p:nvPicPr>
          <p:cNvPr id="80" name="Google Shape;80;p16"/>
          <p:cNvPicPr preferRelativeResize="0"/>
          <p:nvPr/>
        </p:nvPicPr>
        <p:blipFill>
          <a:blip r:embed="rId3">
            <a:alphaModFix/>
          </a:blip>
          <a:stretch>
            <a:fillRect/>
          </a:stretch>
        </p:blipFill>
        <p:spPr>
          <a:xfrm>
            <a:off x="7615555" y="4674498"/>
            <a:ext cx="516625" cy="380350"/>
          </a:xfrm>
          <a:prstGeom prst="rect">
            <a:avLst/>
          </a:prstGeom>
          <a:noFill/>
          <a:ln>
            <a:noFill/>
          </a:ln>
        </p:spPr>
      </p:pic>
      <p:pic>
        <p:nvPicPr>
          <p:cNvPr id="81" name="Google Shape;81;p16"/>
          <p:cNvPicPr preferRelativeResize="0"/>
          <p:nvPr/>
        </p:nvPicPr>
        <p:blipFill>
          <a:blip r:embed="rId4">
            <a:alphaModFix/>
          </a:blip>
          <a:stretch>
            <a:fillRect/>
          </a:stretch>
        </p:blipFill>
        <p:spPr>
          <a:xfrm>
            <a:off x="8190930" y="4767417"/>
            <a:ext cx="759468" cy="194500"/>
          </a:xfrm>
          <a:prstGeom prst="rect">
            <a:avLst/>
          </a:prstGeom>
          <a:noFill/>
          <a:ln>
            <a:noFill/>
          </a:ln>
        </p:spPr>
      </p:pic>
      <p:sp>
        <p:nvSpPr>
          <p:cNvPr id="82" name="Google Shape;82;p16"/>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fld id="{00000000-1234-1234-1234-123412341234}" type="slidenum">
              <a:rPr lang="en" sz="1000">
                <a:solidFill>
                  <a:schemeClr val="dk2"/>
                </a:solidFill>
              </a:rPr>
              <a:t>‹#›</a:t>
            </a:fld>
            <a:endParaRPr sz="1000">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7"/>
          <p:cNvSpPr txBox="1"/>
          <p:nvPr>
            <p:ph idx="4294967295" type="title"/>
          </p:nvPr>
        </p:nvSpPr>
        <p:spPr>
          <a:xfrm>
            <a:off x="25" y="0"/>
            <a:ext cx="9144000" cy="979800"/>
          </a:xfrm>
          <a:prstGeom prst="rect">
            <a:avLst/>
          </a:prstGeom>
          <a:solidFill>
            <a:srgbClr val="FA8104"/>
          </a:solid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28571"/>
              <a:buNone/>
            </a:pPr>
            <a:r>
              <a:t/>
            </a:r>
            <a:endParaRPr/>
          </a:p>
          <a:p>
            <a:pPr indent="0" lvl="0" marL="0" rtl="0" algn="l">
              <a:lnSpc>
                <a:spcPct val="100000"/>
              </a:lnSpc>
              <a:spcBef>
                <a:spcPts val="0"/>
              </a:spcBef>
              <a:spcAft>
                <a:spcPts val="0"/>
              </a:spcAft>
              <a:buSzPct val="128571"/>
              <a:buNone/>
            </a:pPr>
            <a:r>
              <a:t/>
            </a:r>
            <a:endParaRPr/>
          </a:p>
        </p:txBody>
      </p:sp>
      <p:sp>
        <p:nvSpPr>
          <p:cNvPr id="88" name="Google Shape;88;p17"/>
          <p:cNvSpPr txBox="1"/>
          <p:nvPr/>
        </p:nvSpPr>
        <p:spPr>
          <a:xfrm>
            <a:off x="258475" y="142650"/>
            <a:ext cx="78738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lt1"/>
                </a:solidFill>
              </a:rPr>
              <a:t>Community Resilience and Equity</a:t>
            </a:r>
            <a:endParaRPr b="1" sz="3600">
              <a:solidFill>
                <a:schemeClr val="lt1"/>
              </a:solidFill>
            </a:endParaRPr>
          </a:p>
        </p:txBody>
      </p:sp>
      <p:sp>
        <p:nvSpPr>
          <p:cNvPr id="89" name="Google Shape;89;p17"/>
          <p:cNvSpPr txBox="1"/>
          <p:nvPr/>
        </p:nvSpPr>
        <p:spPr>
          <a:xfrm>
            <a:off x="203100" y="1014650"/>
            <a:ext cx="8737800" cy="34281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dk1"/>
                </a:solidFill>
              </a:rPr>
              <a:t>Community Resilience Estimates (CRE): </a:t>
            </a:r>
            <a:endParaRPr b="1" sz="1600">
              <a:solidFill>
                <a:schemeClr val="dk1"/>
              </a:solidFill>
            </a:endParaRPr>
          </a:p>
          <a:p>
            <a:pPr indent="0" lvl="0" marL="0" rtl="0" algn="l">
              <a:spcBef>
                <a:spcPts val="0"/>
              </a:spcBef>
              <a:spcAft>
                <a:spcPts val="0"/>
              </a:spcAft>
              <a:buNone/>
            </a:pPr>
            <a:r>
              <a:t/>
            </a:r>
            <a:endParaRPr b="1" sz="20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Source: Census Bureau </a:t>
            </a:r>
            <a:endParaRPr sz="1600">
              <a:solidFill>
                <a:schemeClr val="dk1"/>
              </a:solidFill>
            </a:endParaRPr>
          </a:p>
          <a:p>
            <a:pPr indent="0" lvl="0" marL="457200" rtl="0" algn="l">
              <a:spcBef>
                <a:spcPts val="0"/>
              </a:spcBef>
              <a:spcAft>
                <a:spcPts val="0"/>
              </a:spcAft>
              <a:buNone/>
            </a:pPr>
            <a:r>
              <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Analyzes 10 risk factors of individuals and households in a community</a:t>
            </a:r>
            <a:endParaRPr sz="1600">
              <a:solidFill>
                <a:schemeClr val="dk1"/>
              </a:solidFill>
            </a:endParaRPr>
          </a:p>
          <a:p>
            <a:pPr indent="0" lvl="0" marL="457200" rtl="0" algn="l">
              <a:spcBef>
                <a:spcPts val="0"/>
              </a:spcBef>
              <a:spcAft>
                <a:spcPts val="0"/>
              </a:spcAft>
              <a:buNone/>
            </a:pPr>
            <a:r>
              <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Measures the capacity for a community to absorb the external stressors of a disaster</a:t>
            </a:r>
            <a:endParaRPr sz="1600">
              <a:solidFill>
                <a:schemeClr val="dk1"/>
              </a:solidFill>
            </a:endParaRPr>
          </a:p>
          <a:p>
            <a:pPr indent="0" lvl="0" marL="0" rtl="0" algn="l">
              <a:spcBef>
                <a:spcPts val="0"/>
              </a:spcBef>
              <a:spcAft>
                <a:spcPts val="0"/>
              </a:spcAft>
              <a:buNone/>
            </a:pPr>
            <a:r>
              <a:t/>
            </a:r>
            <a:endParaRPr b="1" sz="2000">
              <a:solidFill>
                <a:schemeClr val="dk1"/>
              </a:solidFill>
            </a:endParaRPr>
          </a:p>
          <a:p>
            <a:pPr indent="0" lvl="0" marL="0" rtl="0" algn="l">
              <a:spcBef>
                <a:spcPts val="0"/>
              </a:spcBef>
              <a:spcAft>
                <a:spcPts val="0"/>
              </a:spcAft>
              <a:buNone/>
            </a:pPr>
            <a:r>
              <a:rPr b="1" lang="en" sz="2000">
                <a:solidFill>
                  <a:schemeClr val="dk1"/>
                </a:solidFill>
              </a:rPr>
              <a:t>CRE Equity Supplement:</a:t>
            </a:r>
            <a:br>
              <a:rPr b="1" lang="en" sz="1600">
                <a:solidFill>
                  <a:schemeClr val="dk1"/>
                </a:solidFill>
              </a:rPr>
            </a:br>
            <a:endParaRPr b="1" sz="20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Source: Census Bureau</a:t>
            </a:r>
            <a:endParaRPr sz="1600">
              <a:solidFill>
                <a:schemeClr val="dk1"/>
              </a:solidFill>
            </a:endParaRPr>
          </a:p>
          <a:p>
            <a:pPr indent="0" lvl="0" marL="457200" rtl="0" algn="l">
              <a:spcBef>
                <a:spcPts val="0"/>
              </a:spcBef>
              <a:spcAft>
                <a:spcPts val="0"/>
              </a:spcAft>
              <a:buNone/>
            </a:pPr>
            <a:r>
              <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Supplement to the CRE that aims to provide context through the </a:t>
            </a:r>
            <a:r>
              <a:rPr lang="en" sz="1600">
                <a:solidFill>
                  <a:schemeClr val="dk1"/>
                </a:solidFill>
              </a:rPr>
              <a:t>lens</a:t>
            </a:r>
            <a:r>
              <a:rPr lang="en" sz="1600">
                <a:solidFill>
                  <a:schemeClr val="dk1"/>
                </a:solidFill>
              </a:rPr>
              <a:t> of social </a:t>
            </a:r>
            <a:r>
              <a:rPr lang="en" sz="1600">
                <a:solidFill>
                  <a:schemeClr val="dk1"/>
                </a:solidFill>
              </a:rPr>
              <a:t>vulnerability</a:t>
            </a:r>
            <a:r>
              <a:rPr lang="en" sz="1600">
                <a:solidFill>
                  <a:schemeClr val="dk1"/>
                </a:solidFill>
              </a:rPr>
              <a:t> and equity. </a:t>
            </a:r>
            <a:endParaRPr sz="1600">
              <a:solidFill>
                <a:schemeClr val="dk1"/>
              </a:solidFill>
            </a:endParaRPr>
          </a:p>
          <a:p>
            <a:pPr indent="0" lvl="0" marL="0" rtl="0" algn="l">
              <a:spcBef>
                <a:spcPts val="0"/>
              </a:spcBef>
              <a:spcAft>
                <a:spcPts val="0"/>
              </a:spcAft>
              <a:buNone/>
            </a:pPr>
            <a:r>
              <a:t/>
            </a:r>
            <a:endParaRPr b="1" sz="1600">
              <a:solidFill>
                <a:schemeClr val="dk1"/>
              </a:solidFill>
            </a:endParaRPr>
          </a:p>
        </p:txBody>
      </p:sp>
      <p:pic>
        <p:nvPicPr>
          <p:cNvPr id="90" name="Google Shape;90;p17"/>
          <p:cNvPicPr preferRelativeResize="0"/>
          <p:nvPr/>
        </p:nvPicPr>
        <p:blipFill>
          <a:blip r:embed="rId3">
            <a:alphaModFix/>
          </a:blip>
          <a:stretch>
            <a:fillRect/>
          </a:stretch>
        </p:blipFill>
        <p:spPr>
          <a:xfrm>
            <a:off x="7615555" y="4674498"/>
            <a:ext cx="516625" cy="380350"/>
          </a:xfrm>
          <a:prstGeom prst="rect">
            <a:avLst/>
          </a:prstGeom>
          <a:noFill/>
          <a:ln>
            <a:noFill/>
          </a:ln>
        </p:spPr>
      </p:pic>
      <p:pic>
        <p:nvPicPr>
          <p:cNvPr id="91" name="Google Shape;91;p17"/>
          <p:cNvPicPr preferRelativeResize="0"/>
          <p:nvPr/>
        </p:nvPicPr>
        <p:blipFill>
          <a:blip r:embed="rId4">
            <a:alphaModFix/>
          </a:blip>
          <a:stretch>
            <a:fillRect/>
          </a:stretch>
        </p:blipFill>
        <p:spPr>
          <a:xfrm>
            <a:off x="8190930" y="4767417"/>
            <a:ext cx="759468" cy="194500"/>
          </a:xfrm>
          <a:prstGeom prst="rect">
            <a:avLst/>
          </a:prstGeom>
          <a:noFill/>
          <a:ln>
            <a:noFill/>
          </a:ln>
        </p:spPr>
      </p:pic>
      <p:sp>
        <p:nvSpPr>
          <p:cNvPr id="92" name="Google Shape;92;p17"/>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fld id="{00000000-1234-1234-1234-123412341234}" type="slidenum">
              <a:rPr lang="en" sz="1000">
                <a:solidFill>
                  <a:schemeClr val="dk2"/>
                </a:solidFill>
              </a:rPr>
              <a:t>‹#›</a:t>
            </a:fld>
            <a:endParaRPr sz="1000">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8"/>
          <p:cNvSpPr txBox="1"/>
          <p:nvPr/>
        </p:nvSpPr>
        <p:spPr>
          <a:xfrm>
            <a:off x="203100" y="1014650"/>
            <a:ext cx="8737800" cy="34281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dk1"/>
                </a:solidFill>
              </a:rPr>
              <a:t>Adults Ever Diagnosed with Depression</a:t>
            </a:r>
            <a:endParaRPr b="1" sz="1600">
              <a:solidFill>
                <a:schemeClr val="dk1"/>
              </a:solidFill>
            </a:endParaRPr>
          </a:p>
          <a:p>
            <a:pPr indent="0" lvl="0" marL="0" rtl="0" algn="l">
              <a:spcBef>
                <a:spcPts val="0"/>
              </a:spcBef>
              <a:spcAft>
                <a:spcPts val="0"/>
              </a:spcAft>
              <a:buNone/>
            </a:pPr>
            <a:r>
              <a:t/>
            </a:r>
            <a:endParaRPr b="1" sz="20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Source: Centers for Disease Control &amp; Prevention - PLACES </a:t>
            </a:r>
            <a:endParaRPr sz="1600">
              <a:solidFill>
                <a:schemeClr val="dk1"/>
              </a:solidFill>
            </a:endParaRPr>
          </a:p>
          <a:p>
            <a:pPr indent="-330200" lvl="1" marL="914400" rtl="0" algn="l">
              <a:spcBef>
                <a:spcPts val="0"/>
              </a:spcBef>
              <a:spcAft>
                <a:spcPts val="0"/>
              </a:spcAft>
              <a:buClr>
                <a:schemeClr val="dk1"/>
              </a:buClr>
              <a:buSzPts val="1600"/>
              <a:buChar char="○"/>
            </a:pPr>
            <a:r>
              <a:rPr lang="en" sz="1600">
                <a:solidFill>
                  <a:schemeClr val="dk1"/>
                </a:solidFill>
              </a:rPr>
              <a:t>Accessed via D.C. Health Matters</a:t>
            </a:r>
            <a:endParaRPr sz="1600">
              <a:solidFill>
                <a:schemeClr val="dk1"/>
              </a:solidFill>
            </a:endParaRPr>
          </a:p>
          <a:p>
            <a:pPr indent="0" lvl="0" marL="457200" rtl="0" algn="l">
              <a:spcBef>
                <a:spcPts val="0"/>
              </a:spcBef>
              <a:spcAft>
                <a:spcPts val="0"/>
              </a:spcAft>
              <a:buNone/>
            </a:pPr>
            <a:r>
              <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Reports on the percentage of adults living in D.C. who report if they have ever been diagnosed with depression</a:t>
            </a:r>
            <a:endParaRPr sz="1600">
              <a:solidFill>
                <a:schemeClr val="dk1"/>
              </a:solidFill>
            </a:endParaRPr>
          </a:p>
          <a:p>
            <a:pPr indent="0" lvl="0" marL="0" rtl="0" algn="l">
              <a:spcBef>
                <a:spcPts val="0"/>
              </a:spcBef>
              <a:spcAft>
                <a:spcPts val="0"/>
              </a:spcAft>
              <a:buNone/>
            </a:pPr>
            <a:r>
              <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The lowest value is 15%, and the highest value is 31%. Half of the values are between 19.1% and 21.6%. The middle (median) value is 20.5%</a:t>
            </a:r>
            <a:endParaRPr sz="1600">
              <a:solidFill>
                <a:schemeClr val="dk1"/>
              </a:solidFill>
            </a:endParaRPr>
          </a:p>
        </p:txBody>
      </p:sp>
      <p:sp>
        <p:nvSpPr>
          <p:cNvPr id="98" name="Google Shape;98;p18"/>
          <p:cNvSpPr txBox="1"/>
          <p:nvPr>
            <p:ph idx="4294967295" type="title"/>
          </p:nvPr>
        </p:nvSpPr>
        <p:spPr>
          <a:xfrm>
            <a:off x="25" y="0"/>
            <a:ext cx="9144000" cy="979800"/>
          </a:xfrm>
          <a:prstGeom prst="rect">
            <a:avLst/>
          </a:prstGeom>
          <a:solidFill>
            <a:srgbClr val="FA8104"/>
          </a:solid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28571"/>
              <a:buNone/>
            </a:pPr>
            <a:r>
              <a:t/>
            </a:r>
            <a:endParaRPr/>
          </a:p>
          <a:p>
            <a:pPr indent="0" lvl="0" marL="0" rtl="0" algn="l">
              <a:lnSpc>
                <a:spcPct val="100000"/>
              </a:lnSpc>
              <a:spcBef>
                <a:spcPts val="0"/>
              </a:spcBef>
              <a:spcAft>
                <a:spcPts val="0"/>
              </a:spcAft>
              <a:buSzPct val="128571"/>
              <a:buNone/>
            </a:pPr>
            <a:r>
              <a:t/>
            </a:r>
            <a:endParaRPr/>
          </a:p>
        </p:txBody>
      </p:sp>
      <p:sp>
        <p:nvSpPr>
          <p:cNvPr id="99" name="Google Shape;99;p18"/>
          <p:cNvSpPr txBox="1"/>
          <p:nvPr/>
        </p:nvSpPr>
        <p:spPr>
          <a:xfrm>
            <a:off x="258475" y="142650"/>
            <a:ext cx="47763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lt1"/>
                </a:solidFill>
              </a:rPr>
              <a:t>Mental Health</a:t>
            </a:r>
            <a:endParaRPr b="1" sz="3600">
              <a:solidFill>
                <a:schemeClr val="lt1"/>
              </a:solidFill>
            </a:endParaRPr>
          </a:p>
        </p:txBody>
      </p:sp>
      <p:pic>
        <p:nvPicPr>
          <p:cNvPr id="100" name="Google Shape;100;p18"/>
          <p:cNvPicPr preferRelativeResize="0"/>
          <p:nvPr/>
        </p:nvPicPr>
        <p:blipFill>
          <a:blip r:embed="rId3">
            <a:alphaModFix/>
          </a:blip>
          <a:stretch>
            <a:fillRect/>
          </a:stretch>
        </p:blipFill>
        <p:spPr>
          <a:xfrm>
            <a:off x="7615555" y="4674498"/>
            <a:ext cx="516625" cy="380350"/>
          </a:xfrm>
          <a:prstGeom prst="rect">
            <a:avLst/>
          </a:prstGeom>
          <a:noFill/>
          <a:ln>
            <a:noFill/>
          </a:ln>
        </p:spPr>
      </p:pic>
      <p:pic>
        <p:nvPicPr>
          <p:cNvPr id="101" name="Google Shape;101;p18"/>
          <p:cNvPicPr preferRelativeResize="0"/>
          <p:nvPr/>
        </p:nvPicPr>
        <p:blipFill>
          <a:blip r:embed="rId4">
            <a:alphaModFix/>
          </a:blip>
          <a:stretch>
            <a:fillRect/>
          </a:stretch>
        </p:blipFill>
        <p:spPr>
          <a:xfrm>
            <a:off x="8190930" y="4767417"/>
            <a:ext cx="759468" cy="194500"/>
          </a:xfrm>
          <a:prstGeom prst="rect">
            <a:avLst/>
          </a:prstGeom>
          <a:noFill/>
          <a:ln>
            <a:noFill/>
          </a:ln>
        </p:spPr>
      </p:pic>
      <p:sp>
        <p:nvSpPr>
          <p:cNvPr id="102" name="Google Shape;102;p18"/>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fld id="{00000000-1234-1234-1234-123412341234}" type="slidenum">
              <a:rPr lang="en" sz="1000">
                <a:solidFill>
                  <a:schemeClr val="dk2"/>
                </a:solidFill>
              </a:rPr>
              <a:t>‹#›</a:t>
            </a:fld>
            <a:endParaRPr sz="10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idx="4294967295" type="title"/>
          </p:nvPr>
        </p:nvSpPr>
        <p:spPr>
          <a:xfrm>
            <a:off x="25" y="0"/>
            <a:ext cx="9144000" cy="979800"/>
          </a:xfrm>
          <a:prstGeom prst="rect">
            <a:avLst/>
          </a:prstGeom>
          <a:solidFill>
            <a:srgbClr val="FA8104"/>
          </a:solid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28571"/>
              <a:buNone/>
            </a:pPr>
            <a:r>
              <a:t/>
            </a:r>
            <a:endParaRPr/>
          </a:p>
          <a:p>
            <a:pPr indent="0" lvl="0" marL="0" rtl="0" algn="l">
              <a:lnSpc>
                <a:spcPct val="100000"/>
              </a:lnSpc>
              <a:spcBef>
                <a:spcPts val="0"/>
              </a:spcBef>
              <a:spcAft>
                <a:spcPts val="0"/>
              </a:spcAft>
              <a:buSzPct val="128571"/>
              <a:buNone/>
            </a:pPr>
            <a:r>
              <a:t/>
            </a:r>
            <a:endParaRPr/>
          </a:p>
        </p:txBody>
      </p:sp>
      <p:sp>
        <p:nvSpPr>
          <p:cNvPr id="108" name="Google Shape;108;p19"/>
          <p:cNvSpPr txBox="1"/>
          <p:nvPr/>
        </p:nvSpPr>
        <p:spPr>
          <a:xfrm>
            <a:off x="258475" y="142650"/>
            <a:ext cx="5147400" cy="7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solidFill>
                  <a:schemeClr val="lt1"/>
                </a:solidFill>
              </a:rPr>
              <a:t>Interactive Dashboard</a:t>
            </a:r>
            <a:endParaRPr b="1" sz="3600">
              <a:solidFill>
                <a:schemeClr val="lt1"/>
              </a:solidFill>
            </a:endParaRPr>
          </a:p>
        </p:txBody>
      </p:sp>
      <p:sp>
        <p:nvSpPr>
          <p:cNvPr id="109" name="Google Shape;109;p19"/>
          <p:cNvSpPr txBox="1"/>
          <p:nvPr/>
        </p:nvSpPr>
        <p:spPr>
          <a:xfrm>
            <a:off x="92300" y="4340525"/>
            <a:ext cx="5373600" cy="4269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rPr>
              <a:t>SWT Dashboard Link: </a:t>
            </a:r>
            <a:r>
              <a:rPr b="1" lang="en" sz="1200" u="sng">
                <a:solidFill>
                  <a:schemeClr val="hlink"/>
                </a:solidFill>
                <a:hlinkClick r:id="rId3"/>
              </a:rPr>
              <a:t>https://swt-app.herokuapp.com/</a:t>
            </a:r>
            <a:endParaRPr b="1" sz="1200">
              <a:solidFill>
                <a:schemeClr val="dk1"/>
              </a:solidFill>
            </a:endParaRPr>
          </a:p>
          <a:p>
            <a:pPr indent="0" lvl="0" marL="0" rtl="0" algn="l">
              <a:spcBef>
                <a:spcPts val="0"/>
              </a:spcBef>
              <a:spcAft>
                <a:spcPts val="0"/>
              </a:spcAft>
              <a:buNone/>
            </a:pPr>
            <a:r>
              <a:t/>
            </a:r>
            <a:endParaRPr b="1" sz="2000">
              <a:solidFill>
                <a:schemeClr val="dk1"/>
              </a:solidFill>
            </a:endParaRPr>
          </a:p>
        </p:txBody>
      </p:sp>
      <p:pic>
        <p:nvPicPr>
          <p:cNvPr id="110" name="Google Shape;110;p19"/>
          <p:cNvPicPr preferRelativeResize="0"/>
          <p:nvPr/>
        </p:nvPicPr>
        <p:blipFill>
          <a:blip r:embed="rId4">
            <a:alphaModFix/>
          </a:blip>
          <a:stretch>
            <a:fillRect/>
          </a:stretch>
        </p:blipFill>
        <p:spPr>
          <a:xfrm>
            <a:off x="7615555" y="4674498"/>
            <a:ext cx="516625" cy="380350"/>
          </a:xfrm>
          <a:prstGeom prst="rect">
            <a:avLst/>
          </a:prstGeom>
          <a:noFill/>
          <a:ln>
            <a:noFill/>
          </a:ln>
        </p:spPr>
      </p:pic>
      <p:pic>
        <p:nvPicPr>
          <p:cNvPr id="111" name="Google Shape;111;p19"/>
          <p:cNvPicPr preferRelativeResize="0"/>
          <p:nvPr/>
        </p:nvPicPr>
        <p:blipFill>
          <a:blip r:embed="rId5">
            <a:alphaModFix/>
          </a:blip>
          <a:stretch>
            <a:fillRect/>
          </a:stretch>
        </p:blipFill>
        <p:spPr>
          <a:xfrm>
            <a:off x="8190930" y="4767417"/>
            <a:ext cx="759468" cy="194500"/>
          </a:xfrm>
          <a:prstGeom prst="rect">
            <a:avLst/>
          </a:prstGeom>
          <a:noFill/>
          <a:ln>
            <a:noFill/>
          </a:ln>
        </p:spPr>
      </p:pic>
      <p:sp>
        <p:nvSpPr>
          <p:cNvPr id="112" name="Google Shape;112;p19"/>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fld id="{00000000-1234-1234-1234-123412341234}" type="slidenum">
              <a:rPr lang="en" sz="1000">
                <a:solidFill>
                  <a:schemeClr val="dk2"/>
                </a:solidFill>
              </a:rPr>
              <a:t>‹#›</a:t>
            </a:fld>
            <a:endParaRPr sz="1000">
              <a:solidFill>
                <a:schemeClr val="dk2"/>
              </a:solidFill>
            </a:endParaRPr>
          </a:p>
        </p:txBody>
      </p:sp>
      <p:sp>
        <p:nvSpPr>
          <p:cNvPr id="113" name="Google Shape;113;p19"/>
          <p:cNvSpPr txBox="1"/>
          <p:nvPr/>
        </p:nvSpPr>
        <p:spPr>
          <a:xfrm>
            <a:off x="4349650" y="-877525"/>
            <a:ext cx="2370300" cy="237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14" name="Google Shape;114;p19"/>
          <p:cNvPicPr preferRelativeResize="0"/>
          <p:nvPr/>
        </p:nvPicPr>
        <p:blipFill>
          <a:blip r:embed="rId6">
            <a:alphaModFix/>
          </a:blip>
          <a:stretch>
            <a:fillRect/>
          </a:stretch>
        </p:blipFill>
        <p:spPr>
          <a:xfrm>
            <a:off x="92300" y="1222950"/>
            <a:ext cx="5373549" cy="3076187"/>
          </a:xfrm>
          <a:prstGeom prst="rect">
            <a:avLst/>
          </a:prstGeom>
          <a:noFill/>
          <a:ln>
            <a:noFill/>
          </a:ln>
        </p:spPr>
      </p:pic>
      <p:pic>
        <p:nvPicPr>
          <p:cNvPr id="115" name="Google Shape;115;p19"/>
          <p:cNvPicPr preferRelativeResize="0"/>
          <p:nvPr/>
        </p:nvPicPr>
        <p:blipFill>
          <a:blip r:embed="rId7">
            <a:alphaModFix/>
          </a:blip>
          <a:stretch>
            <a:fillRect/>
          </a:stretch>
        </p:blipFill>
        <p:spPr>
          <a:xfrm>
            <a:off x="5717025" y="1169325"/>
            <a:ext cx="3020374" cy="1701042"/>
          </a:xfrm>
          <a:prstGeom prst="rect">
            <a:avLst/>
          </a:prstGeom>
          <a:noFill/>
          <a:ln>
            <a:noFill/>
          </a:ln>
        </p:spPr>
      </p:pic>
      <p:sp>
        <p:nvSpPr>
          <p:cNvPr id="116" name="Google Shape;116;p19"/>
          <p:cNvSpPr/>
          <p:nvPr/>
        </p:nvSpPr>
        <p:spPr>
          <a:xfrm>
            <a:off x="5690463" y="1157800"/>
            <a:ext cx="3073500" cy="1724100"/>
          </a:xfrm>
          <a:prstGeom prst="rect">
            <a:avLst/>
          </a:prstGeom>
          <a:noFill/>
          <a:ln cap="flat" cmpd="sng" w="1905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9"/>
          <p:cNvSpPr/>
          <p:nvPr/>
        </p:nvSpPr>
        <p:spPr>
          <a:xfrm>
            <a:off x="2810650" y="1745725"/>
            <a:ext cx="271800" cy="19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8" name="Google Shape;118;p19"/>
          <p:cNvCxnSpPr>
            <a:stCxn id="117" idx="3"/>
          </p:cNvCxnSpPr>
          <p:nvPr/>
        </p:nvCxnSpPr>
        <p:spPr>
          <a:xfrm flipH="1" rot="10800000">
            <a:off x="3082450" y="1180525"/>
            <a:ext cx="2613900" cy="662400"/>
          </a:xfrm>
          <a:prstGeom prst="straightConnector1">
            <a:avLst/>
          </a:prstGeom>
          <a:noFill/>
          <a:ln cap="flat" cmpd="sng" w="19050">
            <a:solidFill>
              <a:schemeClr val="dk1"/>
            </a:solidFill>
            <a:prstDash val="solid"/>
            <a:round/>
            <a:headEnd len="med" w="med" type="none"/>
            <a:tailEnd len="med" w="med" type="none"/>
          </a:ln>
        </p:spPr>
      </p:cxnSp>
      <p:cxnSp>
        <p:nvCxnSpPr>
          <p:cNvPr id="119" name="Google Shape;119;p19"/>
          <p:cNvCxnSpPr>
            <a:stCxn id="117" idx="3"/>
          </p:cNvCxnSpPr>
          <p:nvPr/>
        </p:nvCxnSpPr>
        <p:spPr>
          <a:xfrm>
            <a:off x="3082450" y="1842925"/>
            <a:ext cx="2623200" cy="1033200"/>
          </a:xfrm>
          <a:prstGeom prst="straightConnector1">
            <a:avLst/>
          </a:prstGeom>
          <a:noFill/>
          <a:ln cap="flat" cmpd="sng" w="19050">
            <a:solidFill>
              <a:schemeClr val="dk1"/>
            </a:solidFill>
            <a:prstDash val="solid"/>
            <a:round/>
            <a:headEnd len="med" w="med" type="none"/>
            <a:tailEnd len="med" w="med" type="none"/>
          </a:ln>
        </p:spPr>
      </p:cxnSp>
      <p:sp>
        <p:nvSpPr>
          <p:cNvPr id="120" name="Google Shape;120;p19"/>
          <p:cNvSpPr txBox="1"/>
          <p:nvPr/>
        </p:nvSpPr>
        <p:spPr>
          <a:xfrm>
            <a:off x="5465850" y="2938125"/>
            <a:ext cx="3603300" cy="15927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Interactive map displaying mental health and economic development services</a:t>
            </a:r>
            <a:endParaRPr sz="1600"/>
          </a:p>
          <a:p>
            <a:pPr indent="0" lvl="0" marL="45720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Hovering over each location provides the service and website</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0"/>
          <p:cNvSpPr txBox="1"/>
          <p:nvPr>
            <p:ph idx="4294967295" type="title"/>
          </p:nvPr>
        </p:nvSpPr>
        <p:spPr>
          <a:xfrm>
            <a:off x="25" y="0"/>
            <a:ext cx="9144000" cy="979800"/>
          </a:xfrm>
          <a:prstGeom prst="rect">
            <a:avLst/>
          </a:prstGeom>
          <a:solidFill>
            <a:srgbClr val="FA8104"/>
          </a:solid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28571"/>
              <a:buNone/>
            </a:pPr>
            <a:r>
              <a:t/>
            </a:r>
            <a:endParaRPr/>
          </a:p>
          <a:p>
            <a:pPr indent="0" lvl="0" marL="0" rtl="0" algn="l">
              <a:lnSpc>
                <a:spcPct val="100000"/>
              </a:lnSpc>
              <a:spcBef>
                <a:spcPts val="0"/>
              </a:spcBef>
              <a:spcAft>
                <a:spcPts val="0"/>
              </a:spcAft>
              <a:buSzPct val="128571"/>
              <a:buNone/>
            </a:pPr>
            <a:r>
              <a:t/>
            </a:r>
            <a:endParaRPr/>
          </a:p>
        </p:txBody>
      </p:sp>
      <p:sp>
        <p:nvSpPr>
          <p:cNvPr id="126" name="Google Shape;126;p20"/>
          <p:cNvSpPr txBox="1"/>
          <p:nvPr/>
        </p:nvSpPr>
        <p:spPr>
          <a:xfrm>
            <a:off x="258475" y="142650"/>
            <a:ext cx="6477600" cy="7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solidFill>
                  <a:schemeClr val="lt1"/>
                </a:solidFill>
              </a:rPr>
              <a:t>Interactive Dashboard Cont.</a:t>
            </a:r>
            <a:endParaRPr b="1" sz="3600">
              <a:solidFill>
                <a:schemeClr val="lt1"/>
              </a:solidFill>
            </a:endParaRPr>
          </a:p>
        </p:txBody>
      </p:sp>
      <p:sp>
        <p:nvSpPr>
          <p:cNvPr id="127" name="Google Shape;127;p20"/>
          <p:cNvSpPr txBox="1"/>
          <p:nvPr/>
        </p:nvSpPr>
        <p:spPr>
          <a:xfrm>
            <a:off x="180525" y="4340525"/>
            <a:ext cx="5373600" cy="4269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rPr>
              <a:t>SWT Dashboard Link: </a:t>
            </a:r>
            <a:r>
              <a:rPr b="1" lang="en" sz="1200" u="sng">
                <a:solidFill>
                  <a:schemeClr val="hlink"/>
                </a:solidFill>
                <a:hlinkClick r:id="rId3"/>
              </a:rPr>
              <a:t>https://swt-app.herokuapp.com/</a:t>
            </a:r>
            <a:endParaRPr b="1" sz="1200">
              <a:solidFill>
                <a:schemeClr val="dk1"/>
              </a:solidFill>
            </a:endParaRPr>
          </a:p>
          <a:p>
            <a:pPr indent="0" lvl="0" marL="0" rtl="0" algn="l">
              <a:spcBef>
                <a:spcPts val="0"/>
              </a:spcBef>
              <a:spcAft>
                <a:spcPts val="0"/>
              </a:spcAft>
              <a:buNone/>
            </a:pPr>
            <a:r>
              <a:t/>
            </a:r>
            <a:endParaRPr b="1" sz="2000">
              <a:solidFill>
                <a:schemeClr val="dk1"/>
              </a:solidFill>
            </a:endParaRPr>
          </a:p>
        </p:txBody>
      </p:sp>
      <p:pic>
        <p:nvPicPr>
          <p:cNvPr id="128" name="Google Shape;128;p20"/>
          <p:cNvPicPr preferRelativeResize="0"/>
          <p:nvPr/>
        </p:nvPicPr>
        <p:blipFill>
          <a:blip r:embed="rId4">
            <a:alphaModFix/>
          </a:blip>
          <a:stretch>
            <a:fillRect/>
          </a:stretch>
        </p:blipFill>
        <p:spPr>
          <a:xfrm>
            <a:off x="7615555" y="4674498"/>
            <a:ext cx="516625" cy="380350"/>
          </a:xfrm>
          <a:prstGeom prst="rect">
            <a:avLst/>
          </a:prstGeom>
          <a:noFill/>
          <a:ln>
            <a:noFill/>
          </a:ln>
        </p:spPr>
      </p:pic>
      <p:pic>
        <p:nvPicPr>
          <p:cNvPr id="129" name="Google Shape;129;p20"/>
          <p:cNvPicPr preferRelativeResize="0"/>
          <p:nvPr/>
        </p:nvPicPr>
        <p:blipFill>
          <a:blip r:embed="rId5">
            <a:alphaModFix/>
          </a:blip>
          <a:stretch>
            <a:fillRect/>
          </a:stretch>
        </p:blipFill>
        <p:spPr>
          <a:xfrm>
            <a:off x="8190930" y="4767417"/>
            <a:ext cx="759468" cy="194500"/>
          </a:xfrm>
          <a:prstGeom prst="rect">
            <a:avLst/>
          </a:prstGeom>
          <a:noFill/>
          <a:ln>
            <a:noFill/>
          </a:ln>
        </p:spPr>
      </p:pic>
      <p:sp>
        <p:nvSpPr>
          <p:cNvPr id="130" name="Google Shape;130;p20"/>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fld id="{00000000-1234-1234-1234-123412341234}" type="slidenum">
              <a:rPr lang="en" sz="1000">
                <a:solidFill>
                  <a:schemeClr val="dk2"/>
                </a:solidFill>
              </a:rPr>
              <a:t>‹#›</a:t>
            </a:fld>
            <a:endParaRPr sz="1000">
              <a:solidFill>
                <a:schemeClr val="dk2"/>
              </a:solidFill>
            </a:endParaRPr>
          </a:p>
        </p:txBody>
      </p:sp>
      <p:sp>
        <p:nvSpPr>
          <p:cNvPr id="131" name="Google Shape;131;p20"/>
          <p:cNvSpPr txBox="1"/>
          <p:nvPr/>
        </p:nvSpPr>
        <p:spPr>
          <a:xfrm>
            <a:off x="3458700" y="1013888"/>
            <a:ext cx="5373600" cy="122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t>Needs Score Heat Map:</a:t>
            </a:r>
            <a:br>
              <a:rPr b="1" lang="en" sz="1300"/>
            </a:br>
            <a:endParaRPr b="1" sz="1300"/>
          </a:p>
          <a:p>
            <a:pPr indent="-311150" lvl="0" marL="457200" rtl="0" algn="l">
              <a:spcBef>
                <a:spcPts val="0"/>
              </a:spcBef>
              <a:spcAft>
                <a:spcPts val="0"/>
              </a:spcAft>
              <a:buSzPts val="1300"/>
              <a:buChar char="●"/>
            </a:pPr>
            <a:r>
              <a:rPr lang="en" sz="1300"/>
              <a:t>Need Score (0-100) by Tract </a:t>
            </a:r>
            <a:endParaRPr sz="1300"/>
          </a:p>
          <a:p>
            <a:pPr indent="0" lvl="0" marL="457200" rtl="0" algn="l">
              <a:spcBef>
                <a:spcPts val="0"/>
              </a:spcBef>
              <a:spcAft>
                <a:spcPts val="0"/>
              </a:spcAft>
              <a:buNone/>
            </a:pPr>
            <a:r>
              <a:t/>
            </a:r>
            <a:endParaRPr sz="1300"/>
          </a:p>
          <a:p>
            <a:pPr indent="-311150" lvl="0" marL="457200" rtl="0" algn="l">
              <a:spcBef>
                <a:spcPts val="0"/>
              </a:spcBef>
              <a:spcAft>
                <a:spcPts val="0"/>
              </a:spcAft>
              <a:buSzPts val="1300"/>
              <a:buChar char="●"/>
            </a:pPr>
            <a:r>
              <a:rPr lang="en" sz="1300"/>
              <a:t>Dots indicated the location of previous SWT events</a:t>
            </a:r>
            <a:br>
              <a:rPr lang="en" sz="1300"/>
            </a:br>
            <a:endParaRPr sz="1300"/>
          </a:p>
          <a:p>
            <a:pPr indent="-311150" lvl="0" marL="457200" rtl="0" algn="l">
              <a:spcBef>
                <a:spcPts val="0"/>
              </a:spcBef>
              <a:spcAft>
                <a:spcPts val="0"/>
              </a:spcAft>
              <a:buSzPts val="1300"/>
              <a:buChar char="●"/>
            </a:pPr>
            <a:r>
              <a:rPr lang="en" sz="1300"/>
              <a:t>Hovering over each Tract provides relevant data points</a:t>
            </a:r>
            <a:endParaRPr sz="1300"/>
          </a:p>
          <a:p>
            <a:pPr indent="0" lvl="0" marL="457200" rtl="0" algn="l">
              <a:spcBef>
                <a:spcPts val="0"/>
              </a:spcBef>
              <a:spcAft>
                <a:spcPts val="0"/>
              </a:spcAft>
              <a:buNone/>
            </a:pPr>
            <a:r>
              <a:t/>
            </a:r>
            <a:endParaRPr sz="1600"/>
          </a:p>
          <a:p>
            <a:pPr indent="0" lvl="0" marL="0" rtl="0" algn="l">
              <a:spcBef>
                <a:spcPts val="0"/>
              </a:spcBef>
              <a:spcAft>
                <a:spcPts val="0"/>
              </a:spcAft>
              <a:buNone/>
            </a:pPr>
            <a:r>
              <a:t/>
            </a:r>
            <a:endParaRPr sz="1600"/>
          </a:p>
        </p:txBody>
      </p:sp>
      <p:pic>
        <p:nvPicPr>
          <p:cNvPr id="132" name="Google Shape;132;p20"/>
          <p:cNvPicPr preferRelativeResize="0"/>
          <p:nvPr/>
        </p:nvPicPr>
        <p:blipFill>
          <a:blip r:embed="rId4">
            <a:alphaModFix/>
          </a:blip>
          <a:stretch>
            <a:fillRect/>
          </a:stretch>
        </p:blipFill>
        <p:spPr>
          <a:xfrm>
            <a:off x="7615555" y="4674498"/>
            <a:ext cx="516625" cy="380350"/>
          </a:xfrm>
          <a:prstGeom prst="rect">
            <a:avLst/>
          </a:prstGeom>
          <a:noFill/>
          <a:ln>
            <a:noFill/>
          </a:ln>
        </p:spPr>
      </p:pic>
      <p:pic>
        <p:nvPicPr>
          <p:cNvPr id="133" name="Google Shape;133;p20"/>
          <p:cNvPicPr preferRelativeResize="0"/>
          <p:nvPr/>
        </p:nvPicPr>
        <p:blipFill>
          <a:blip r:embed="rId5">
            <a:alphaModFix/>
          </a:blip>
          <a:stretch>
            <a:fillRect/>
          </a:stretch>
        </p:blipFill>
        <p:spPr>
          <a:xfrm>
            <a:off x="8190930" y="4767417"/>
            <a:ext cx="759468" cy="194500"/>
          </a:xfrm>
          <a:prstGeom prst="rect">
            <a:avLst/>
          </a:prstGeom>
          <a:noFill/>
          <a:ln>
            <a:noFill/>
          </a:ln>
        </p:spPr>
      </p:pic>
      <p:sp>
        <p:nvSpPr>
          <p:cNvPr id="134" name="Google Shape;134;p20"/>
          <p:cNvSpPr txBox="1"/>
          <p:nvPr/>
        </p:nvSpPr>
        <p:spPr>
          <a:xfrm>
            <a:off x="6507500" y="2551225"/>
            <a:ext cx="2442900" cy="260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Needs Score Hierarchy:</a:t>
            </a:r>
            <a:endParaRPr b="1"/>
          </a:p>
          <a:p>
            <a:pPr indent="0" lvl="0" marL="0" rtl="0" algn="l">
              <a:spcBef>
                <a:spcPts val="0"/>
              </a:spcBef>
              <a:spcAft>
                <a:spcPts val="0"/>
              </a:spcAft>
              <a:buNone/>
            </a:pPr>
            <a:r>
              <a:t/>
            </a:r>
            <a:endParaRPr b="1"/>
          </a:p>
          <a:p>
            <a:pPr indent="-317500" lvl="0" marL="457200" rtl="0" algn="l">
              <a:spcBef>
                <a:spcPts val="0"/>
              </a:spcBef>
              <a:spcAft>
                <a:spcPts val="0"/>
              </a:spcAft>
              <a:buSzPts val="1400"/>
              <a:buAutoNum type="arabicPeriod"/>
            </a:pPr>
            <a:r>
              <a:rPr lang="en"/>
              <a:t>Poverty</a:t>
            </a:r>
            <a:endParaRPr/>
          </a:p>
          <a:p>
            <a:pPr indent="-317500" lvl="0" marL="457200" rtl="0" algn="l">
              <a:spcBef>
                <a:spcPts val="0"/>
              </a:spcBef>
              <a:spcAft>
                <a:spcPts val="0"/>
              </a:spcAft>
              <a:buSzPts val="1400"/>
              <a:buAutoNum type="arabicPeriod"/>
            </a:pPr>
            <a:r>
              <a:rPr lang="en"/>
              <a:t>Health Insurance</a:t>
            </a:r>
            <a:endParaRPr/>
          </a:p>
          <a:p>
            <a:pPr indent="-317500" lvl="0" marL="457200" rtl="0" algn="l">
              <a:spcBef>
                <a:spcPts val="0"/>
              </a:spcBef>
              <a:spcAft>
                <a:spcPts val="0"/>
              </a:spcAft>
              <a:buSzPts val="1400"/>
              <a:buAutoNum type="arabicPeriod"/>
            </a:pPr>
            <a:r>
              <a:rPr lang="en"/>
              <a:t>Depression Rate</a:t>
            </a:r>
            <a:endParaRPr/>
          </a:p>
          <a:p>
            <a:pPr indent="-317500" lvl="0" marL="457200" rtl="0" algn="l">
              <a:spcBef>
                <a:spcPts val="0"/>
              </a:spcBef>
              <a:spcAft>
                <a:spcPts val="0"/>
              </a:spcAft>
              <a:buSzPts val="1400"/>
              <a:buAutoNum type="arabicPeriod"/>
            </a:pPr>
            <a:r>
              <a:rPr lang="en"/>
              <a:t>Income Inequality</a:t>
            </a:r>
            <a:endParaRPr/>
          </a:p>
          <a:p>
            <a:pPr indent="-317500" lvl="0" marL="457200" rtl="0" algn="l">
              <a:spcBef>
                <a:spcPts val="0"/>
              </a:spcBef>
              <a:spcAft>
                <a:spcPts val="0"/>
              </a:spcAft>
              <a:buSzPts val="1400"/>
              <a:buAutoNum type="arabicPeriod"/>
            </a:pPr>
            <a:r>
              <a:rPr lang="en"/>
              <a:t>Education Attainment</a:t>
            </a:r>
            <a:endParaRPr/>
          </a:p>
          <a:p>
            <a:pPr indent="-317500" lvl="0" marL="457200" rtl="0" algn="l">
              <a:spcBef>
                <a:spcPts val="0"/>
              </a:spcBef>
              <a:spcAft>
                <a:spcPts val="0"/>
              </a:spcAft>
              <a:buSzPts val="1400"/>
              <a:buAutoNum type="arabicPeriod"/>
            </a:pPr>
            <a:r>
              <a:rPr lang="en"/>
              <a:t>Vehicle Access</a:t>
            </a:r>
            <a:endParaRPr/>
          </a:p>
          <a:p>
            <a:pPr indent="-317500" lvl="0" marL="457200" rtl="0" algn="l">
              <a:spcBef>
                <a:spcPts val="0"/>
              </a:spcBef>
              <a:spcAft>
                <a:spcPts val="0"/>
              </a:spcAft>
              <a:buSzPts val="1400"/>
              <a:buAutoNum type="arabicPeriod"/>
            </a:pPr>
            <a:r>
              <a:rPr lang="en"/>
              <a:t>Internet</a:t>
            </a:r>
            <a:endParaRPr/>
          </a:p>
        </p:txBody>
      </p:sp>
      <p:pic>
        <p:nvPicPr>
          <p:cNvPr id="135" name="Google Shape;135;p20"/>
          <p:cNvPicPr preferRelativeResize="0"/>
          <p:nvPr/>
        </p:nvPicPr>
        <p:blipFill>
          <a:blip r:embed="rId4">
            <a:alphaModFix/>
          </a:blip>
          <a:stretch>
            <a:fillRect/>
          </a:stretch>
        </p:blipFill>
        <p:spPr>
          <a:xfrm>
            <a:off x="7615555" y="4674498"/>
            <a:ext cx="516625" cy="380350"/>
          </a:xfrm>
          <a:prstGeom prst="rect">
            <a:avLst/>
          </a:prstGeom>
          <a:noFill/>
          <a:ln>
            <a:noFill/>
          </a:ln>
        </p:spPr>
      </p:pic>
      <p:pic>
        <p:nvPicPr>
          <p:cNvPr id="136" name="Google Shape;136;p20"/>
          <p:cNvPicPr preferRelativeResize="0"/>
          <p:nvPr/>
        </p:nvPicPr>
        <p:blipFill>
          <a:blip r:embed="rId6">
            <a:alphaModFix/>
          </a:blip>
          <a:stretch>
            <a:fillRect/>
          </a:stretch>
        </p:blipFill>
        <p:spPr>
          <a:xfrm>
            <a:off x="152400" y="1132200"/>
            <a:ext cx="3161823" cy="3208325"/>
          </a:xfrm>
          <a:prstGeom prst="rect">
            <a:avLst/>
          </a:prstGeom>
          <a:noFill/>
          <a:ln>
            <a:noFill/>
          </a:ln>
        </p:spPr>
      </p:pic>
      <p:pic>
        <p:nvPicPr>
          <p:cNvPr id="137" name="Google Shape;137;p20"/>
          <p:cNvPicPr preferRelativeResize="0"/>
          <p:nvPr/>
        </p:nvPicPr>
        <p:blipFill>
          <a:blip r:embed="rId5">
            <a:alphaModFix/>
          </a:blip>
          <a:stretch>
            <a:fillRect/>
          </a:stretch>
        </p:blipFill>
        <p:spPr>
          <a:xfrm>
            <a:off x="8190930" y="4767417"/>
            <a:ext cx="759468" cy="194500"/>
          </a:xfrm>
          <a:prstGeom prst="rect">
            <a:avLst/>
          </a:prstGeom>
          <a:noFill/>
          <a:ln>
            <a:noFill/>
          </a:ln>
        </p:spPr>
      </p:pic>
      <p:pic>
        <p:nvPicPr>
          <p:cNvPr id="138" name="Google Shape;138;p20"/>
          <p:cNvPicPr preferRelativeResize="0"/>
          <p:nvPr/>
        </p:nvPicPr>
        <p:blipFill>
          <a:blip r:embed="rId7">
            <a:alphaModFix/>
          </a:blip>
          <a:stretch>
            <a:fillRect/>
          </a:stretch>
        </p:blipFill>
        <p:spPr>
          <a:xfrm>
            <a:off x="2628450" y="2571750"/>
            <a:ext cx="3721919" cy="1592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1"/>
          <p:cNvSpPr txBox="1"/>
          <p:nvPr>
            <p:ph idx="4294967295" type="title"/>
          </p:nvPr>
        </p:nvSpPr>
        <p:spPr>
          <a:xfrm>
            <a:off x="25" y="0"/>
            <a:ext cx="9144000" cy="979800"/>
          </a:xfrm>
          <a:prstGeom prst="rect">
            <a:avLst/>
          </a:prstGeom>
          <a:solidFill>
            <a:srgbClr val="FA8104"/>
          </a:solid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28571"/>
              <a:buNone/>
            </a:pPr>
            <a:r>
              <a:t/>
            </a:r>
            <a:endParaRPr/>
          </a:p>
          <a:p>
            <a:pPr indent="0" lvl="0" marL="0" rtl="0" algn="l">
              <a:lnSpc>
                <a:spcPct val="100000"/>
              </a:lnSpc>
              <a:spcBef>
                <a:spcPts val="0"/>
              </a:spcBef>
              <a:spcAft>
                <a:spcPts val="0"/>
              </a:spcAft>
              <a:buSzPct val="128571"/>
              <a:buNone/>
            </a:pPr>
            <a:r>
              <a:t/>
            </a:r>
            <a:endParaRPr/>
          </a:p>
        </p:txBody>
      </p:sp>
      <p:sp>
        <p:nvSpPr>
          <p:cNvPr id="144" name="Google Shape;144;p21"/>
          <p:cNvSpPr txBox="1"/>
          <p:nvPr/>
        </p:nvSpPr>
        <p:spPr>
          <a:xfrm>
            <a:off x="258475" y="142650"/>
            <a:ext cx="6477600" cy="7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solidFill>
                  <a:schemeClr val="lt1"/>
                </a:solidFill>
              </a:rPr>
              <a:t>Interactive Dashboard Cont.</a:t>
            </a:r>
            <a:endParaRPr b="1" sz="3600">
              <a:solidFill>
                <a:schemeClr val="lt1"/>
              </a:solidFill>
            </a:endParaRPr>
          </a:p>
        </p:txBody>
      </p:sp>
      <p:sp>
        <p:nvSpPr>
          <p:cNvPr id="145" name="Google Shape;145;p21"/>
          <p:cNvSpPr txBox="1"/>
          <p:nvPr/>
        </p:nvSpPr>
        <p:spPr>
          <a:xfrm>
            <a:off x="92300" y="4340525"/>
            <a:ext cx="5373600" cy="4269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rPr>
              <a:t>SWT Dashboard Link: </a:t>
            </a:r>
            <a:r>
              <a:rPr b="1" lang="en" sz="1200" u="sng">
                <a:solidFill>
                  <a:schemeClr val="hlink"/>
                </a:solidFill>
                <a:hlinkClick r:id="rId3"/>
              </a:rPr>
              <a:t>https://swt-app.herokuapp.com/</a:t>
            </a:r>
            <a:endParaRPr b="1" sz="1200">
              <a:solidFill>
                <a:schemeClr val="dk1"/>
              </a:solidFill>
            </a:endParaRPr>
          </a:p>
          <a:p>
            <a:pPr indent="0" lvl="0" marL="0" rtl="0" algn="l">
              <a:spcBef>
                <a:spcPts val="0"/>
              </a:spcBef>
              <a:spcAft>
                <a:spcPts val="0"/>
              </a:spcAft>
              <a:buNone/>
            </a:pPr>
            <a:r>
              <a:t/>
            </a:r>
            <a:endParaRPr b="1" sz="2000">
              <a:solidFill>
                <a:schemeClr val="dk1"/>
              </a:solidFill>
            </a:endParaRPr>
          </a:p>
        </p:txBody>
      </p:sp>
      <p:pic>
        <p:nvPicPr>
          <p:cNvPr id="146" name="Google Shape;146;p21"/>
          <p:cNvPicPr preferRelativeResize="0"/>
          <p:nvPr/>
        </p:nvPicPr>
        <p:blipFill>
          <a:blip r:embed="rId4">
            <a:alphaModFix/>
          </a:blip>
          <a:stretch>
            <a:fillRect/>
          </a:stretch>
        </p:blipFill>
        <p:spPr>
          <a:xfrm>
            <a:off x="7615555" y="4674498"/>
            <a:ext cx="516625" cy="380350"/>
          </a:xfrm>
          <a:prstGeom prst="rect">
            <a:avLst/>
          </a:prstGeom>
          <a:noFill/>
          <a:ln>
            <a:noFill/>
          </a:ln>
        </p:spPr>
      </p:pic>
      <p:pic>
        <p:nvPicPr>
          <p:cNvPr id="147" name="Google Shape;147;p21"/>
          <p:cNvPicPr preferRelativeResize="0"/>
          <p:nvPr/>
        </p:nvPicPr>
        <p:blipFill>
          <a:blip r:embed="rId5">
            <a:alphaModFix/>
          </a:blip>
          <a:stretch>
            <a:fillRect/>
          </a:stretch>
        </p:blipFill>
        <p:spPr>
          <a:xfrm>
            <a:off x="8190930" y="4767417"/>
            <a:ext cx="759468" cy="194500"/>
          </a:xfrm>
          <a:prstGeom prst="rect">
            <a:avLst/>
          </a:prstGeom>
          <a:noFill/>
          <a:ln>
            <a:noFill/>
          </a:ln>
        </p:spPr>
      </p:pic>
      <p:sp>
        <p:nvSpPr>
          <p:cNvPr id="148" name="Google Shape;148;p21"/>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fld id="{00000000-1234-1234-1234-123412341234}" type="slidenum">
              <a:rPr lang="en" sz="1000">
                <a:solidFill>
                  <a:schemeClr val="dk2"/>
                </a:solidFill>
              </a:rPr>
              <a:t>‹#›</a:t>
            </a:fld>
            <a:endParaRPr sz="1000">
              <a:solidFill>
                <a:schemeClr val="dk2"/>
              </a:solidFill>
            </a:endParaRPr>
          </a:p>
        </p:txBody>
      </p:sp>
      <p:sp>
        <p:nvSpPr>
          <p:cNvPr id="149" name="Google Shape;149;p21"/>
          <p:cNvSpPr txBox="1"/>
          <p:nvPr/>
        </p:nvSpPr>
        <p:spPr>
          <a:xfrm>
            <a:off x="3311025" y="1130950"/>
            <a:ext cx="4980300" cy="159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t>Heat Map by Race:</a:t>
            </a:r>
            <a:endParaRPr b="1" sz="1600"/>
          </a:p>
          <a:p>
            <a:pPr indent="0" lvl="0" marL="457200" rtl="0" algn="l">
              <a:spcBef>
                <a:spcPts val="0"/>
              </a:spcBef>
              <a:spcAft>
                <a:spcPts val="0"/>
              </a:spcAft>
              <a:buNone/>
            </a:pPr>
            <a:r>
              <a:t/>
            </a:r>
            <a:endParaRPr sz="1600"/>
          </a:p>
          <a:p>
            <a:pPr indent="-311150" lvl="0" marL="457200" rtl="0" algn="l">
              <a:spcBef>
                <a:spcPts val="0"/>
              </a:spcBef>
              <a:spcAft>
                <a:spcPts val="0"/>
              </a:spcAft>
              <a:buClr>
                <a:schemeClr val="dk1"/>
              </a:buClr>
              <a:buSzPts val="1300"/>
              <a:buChar char="●"/>
            </a:pPr>
            <a:r>
              <a:rPr lang="en" sz="1300">
                <a:solidFill>
                  <a:schemeClr val="dk1"/>
                </a:solidFill>
              </a:rPr>
              <a:t>Data for Black residents (current target population)</a:t>
            </a:r>
            <a:br>
              <a:rPr lang="en" sz="1300">
                <a:solidFill>
                  <a:schemeClr val="dk1"/>
                </a:solidFill>
              </a:rPr>
            </a:b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Hovering over each Tract provides relevant data points</a:t>
            </a:r>
            <a:endParaRPr sz="1600"/>
          </a:p>
        </p:txBody>
      </p:sp>
      <p:pic>
        <p:nvPicPr>
          <p:cNvPr id="150" name="Google Shape;150;p21"/>
          <p:cNvPicPr preferRelativeResize="0"/>
          <p:nvPr/>
        </p:nvPicPr>
        <p:blipFill>
          <a:blip r:embed="rId6">
            <a:alphaModFix/>
          </a:blip>
          <a:stretch>
            <a:fillRect/>
          </a:stretch>
        </p:blipFill>
        <p:spPr>
          <a:xfrm>
            <a:off x="178000" y="1097175"/>
            <a:ext cx="2920611" cy="3243350"/>
          </a:xfrm>
          <a:prstGeom prst="rect">
            <a:avLst/>
          </a:prstGeom>
          <a:noFill/>
          <a:ln>
            <a:noFill/>
          </a:ln>
        </p:spPr>
      </p:pic>
      <p:pic>
        <p:nvPicPr>
          <p:cNvPr id="151" name="Google Shape;151;p21"/>
          <p:cNvPicPr preferRelativeResize="0"/>
          <p:nvPr/>
        </p:nvPicPr>
        <p:blipFill>
          <a:blip r:embed="rId7">
            <a:alphaModFix/>
          </a:blip>
          <a:stretch>
            <a:fillRect/>
          </a:stretch>
        </p:blipFill>
        <p:spPr>
          <a:xfrm>
            <a:off x="2585801" y="2874800"/>
            <a:ext cx="2493950" cy="1238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2"/>
          <p:cNvSpPr txBox="1"/>
          <p:nvPr/>
        </p:nvSpPr>
        <p:spPr>
          <a:xfrm>
            <a:off x="508900" y="1288200"/>
            <a:ext cx="43188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t>Which areas of need disproportionately affect the Black population?</a:t>
            </a:r>
            <a:endParaRPr sz="1000"/>
          </a:p>
        </p:txBody>
      </p:sp>
      <p:sp>
        <p:nvSpPr>
          <p:cNvPr id="157" name="Google Shape;157;p22"/>
          <p:cNvSpPr txBox="1"/>
          <p:nvPr>
            <p:ph idx="4294967295" type="title"/>
          </p:nvPr>
        </p:nvSpPr>
        <p:spPr>
          <a:xfrm>
            <a:off x="25" y="0"/>
            <a:ext cx="9144000" cy="979800"/>
          </a:xfrm>
          <a:prstGeom prst="rect">
            <a:avLst/>
          </a:prstGeom>
          <a:solidFill>
            <a:srgbClr val="FA8104"/>
          </a:solid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28571"/>
              <a:buNone/>
            </a:pPr>
            <a:r>
              <a:t/>
            </a:r>
            <a:endParaRPr/>
          </a:p>
          <a:p>
            <a:pPr indent="0" lvl="0" marL="0" rtl="0" algn="l">
              <a:lnSpc>
                <a:spcPct val="100000"/>
              </a:lnSpc>
              <a:spcBef>
                <a:spcPts val="0"/>
              </a:spcBef>
              <a:spcAft>
                <a:spcPts val="0"/>
              </a:spcAft>
              <a:buSzPct val="128571"/>
              <a:buNone/>
            </a:pPr>
            <a:r>
              <a:t/>
            </a:r>
            <a:endParaRPr/>
          </a:p>
        </p:txBody>
      </p:sp>
      <p:sp>
        <p:nvSpPr>
          <p:cNvPr id="158" name="Google Shape;158;p22"/>
          <p:cNvSpPr txBox="1"/>
          <p:nvPr/>
        </p:nvSpPr>
        <p:spPr>
          <a:xfrm>
            <a:off x="258475" y="142650"/>
            <a:ext cx="5147400" cy="7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solidFill>
                  <a:schemeClr val="lt1"/>
                </a:solidFill>
              </a:rPr>
              <a:t>Census Data Analysis</a:t>
            </a:r>
            <a:endParaRPr b="1" sz="3600">
              <a:solidFill>
                <a:schemeClr val="lt1"/>
              </a:solidFill>
            </a:endParaRPr>
          </a:p>
        </p:txBody>
      </p:sp>
      <p:pic>
        <p:nvPicPr>
          <p:cNvPr id="159" name="Google Shape;159;p22"/>
          <p:cNvPicPr preferRelativeResize="0"/>
          <p:nvPr/>
        </p:nvPicPr>
        <p:blipFill>
          <a:blip r:embed="rId3">
            <a:alphaModFix/>
          </a:blip>
          <a:stretch>
            <a:fillRect/>
          </a:stretch>
        </p:blipFill>
        <p:spPr>
          <a:xfrm>
            <a:off x="7615555" y="4674498"/>
            <a:ext cx="516625" cy="380350"/>
          </a:xfrm>
          <a:prstGeom prst="rect">
            <a:avLst/>
          </a:prstGeom>
          <a:noFill/>
          <a:ln>
            <a:noFill/>
          </a:ln>
        </p:spPr>
      </p:pic>
      <p:pic>
        <p:nvPicPr>
          <p:cNvPr id="160" name="Google Shape;160;p22"/>
          <p:cNvPicPr preferRelativeResize="0"/>
          <p:nvPr/>
        </p:nvPicPr>
        <p:blipFill>
          <a:blip r:embed="rId4">
            <a:alphaModFix/>
          </a:blip>
          <a:stretch>
            <a:fillRect/>
          </a:stretch>
        </p:blipFill>
        <p:spPr>
          <a:xfrm>
            <a:off x="8190930" y="4767417"/>
            <a:ext cx="759468" cy="194500"/>
          </a:xfrm>
          <a:prstGeom prst="rect">
            <a:avLst/>
          </a:prstGeom>
          <a:noFill/>
          <a:ln>
            <a:noFill/>
          </a:ln>
        </p:spPr>
      </p:pic>
      <p:sp>
        <p:nvSpPr>
          <p:cNvPr id="161" name="Google Shape;161;p22"/>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fld id="{00000000-1234-1234-1234-123412341234}" type="slidenum">
              <a:rPr lang="en" sz="1000">
                <a:solidFill>
                  <a:schemeClr val="dk2"/>
                </a:solidFill>
              </a:rPr>
              <a:t>‹#›</a:t>
            </a:fld>
            <a:endParaRPr sz="1000">
              <a:solidFill>
                <a:schemeClr val="dk2"/>
              </a:solidFill>
            </a:endParaRPr>
          </a:p>
        </p:txBody>
      </p:sp>
      <p:sp>
        <p:nvSpPr>
          <p:cNvPr id="162" name="Google Shape;162;p22"/>
          <p:cNvSpPr txBox="1"/>
          <p:nvPr/>
        </p:nvSpPr>
        <p:spPr>
          <a:xfrm>
            <a:off x="5694775" y="1814775"/>
            <a:ext cx="3071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graphicFrame>
        <p:nvGraphicFramePr>
          <p:cNvPr id="163" name="Google Shape;163;p22"/>
          <p:cNvGraphicFramePr/>
          <p:nvPr/>
        </p:nvGraphicFramePr>
        <p:xfrm>
          <a:off x="509000" y="2136000"/>
          <a:ext cx="3000000" cy="3000000"/>
        </p:xfrm>
        <a:graphic>
          <a:graphicData uri="http://schemas.openxmlformats.org/drawingml/2006/table">
            <a:tbl>
              <a:tblPr>
                <a:noFill/>
                <a:tableStyleId>{BF1A8A9E-09DD-4B8F-9902-7DE0F381510B}</a:tableStyleId>
              </a:tblPr>
              <a:tblGrid>
                <a:gridCol w="1439600"/>
                <a:gridCol w="1312075"/>
                <a:gridCol w="1567125"/>
              </a:tblGrid>
              <a:tr h="512425">
                <a:tc>
                  <a:txBody>
                    <a:bodyPr/>
                    <a:lstStyle/>
                    <a:p>
                      <a:pPr indent="0" lvl="0" marL="0" rtl="0" algn="ctr">
                        <a:spcBef>
                          <a:spcPts val="0"/>
                        </a:spcBef>
                        <a:spcAft>
                          <a:spcPts val="0"/>
                        </a:spcAft>
                        <a:buNone/>
                      </a:pPr>
                      <a:r>
                        <a:rPr b="1" lang="en" sz="900"/>
                        <a:t>Need Indicator</a:t>
                      </a:r>
                      <a:endParaRPr b="1" sz="900"/>
                    </a:p>
                  </a:txBody>
                  <a:tcPr marT="91425" marB="91425" marR="91425" marL="91425" anchor="ctr">
                    <a:solidFill>
                      <a:srgbClr val="FA8104"/>
                    </a:solidFill>
                  </a:tcPr>
                </a:tc>
                <a:tc>
                  <a:txBody>
                    <a:bodyPr/>
                    <a:lstStyle/>
                    <a:p>
                      <a:pPr indent="0" lvl="0" marL="0" rtl="0" algn="ctr">
                        <a:spcBef>
                          <a:spcPts val="0"/>
                        </a:spcBef>
                        <a:spcAft>
                          <a:spcPts val="0"/>
                        </a:spcAft>
                        <a:buNone/>
                      </a:pPr>
                      <a:r>
                        <a:rPr b="1" lang="en" sz="900"/>
                        <a:t>Average Rate for All D.C. Census Tracts</a:t>
                      </a:r>
                      <a:endParaRPr b="1" sz="900"/>
                    </a:p>
                  </a:txBody>
                  <a:tcPr marT="91425" marB="91425" marR="91425" marL="91425" anchor="ctr">
                    <a:solidFill>
                      <a:srgbClr val="FA8104"/>
                    </a:solidFill>
                  </a:tcPr>
                </a:tc>
                <a:tc>
                  <a:txBody>
                    <a:bodyPr/>
                    <a:lstStyle/>
                    <a:p>
                      <a:pPr indent="0" lvl="0" marL="0" rtl="0" algn="ctr">
                        <a:spcBef>
                          <a:spcPts val="0"/>
                        </a:spcBef>
                        <a:spcAft>
                          <a:spcPts val="0"/>
                        </a:spcAft>
                        <a:buNone/>
                      </a:pPr>
                      <a:r>
                        <a:rPr b="1" lang="en" sz="900"/>
                        <a:t>Average for Majority Black D.C. Census Tracts</a:t>
                      </a:r>
                      <a:endParaRPr b="1" sz="900"/>
                    </a:p>
                  </a:txBody>
                  <a:tcPr marT="91425" marB="91425" marR="91425" marL="91425" anchor="ctr">
                    <a:solidFill>
                      <a:srgbClr val="FA8104"/>
                    </a:solidFill>
                  </a:tcPr>
                </a:tc>
              </a:tr>
              <a:tr h="384300">
                <a:tc>
                  <a:txBody>
                    <a:bodyPr/>
                    <a:lstStyle/>
                    <a:p>
                      <a:pPr indent="0" lvl="0" marL="0" rtl="0" algn="ctr">
                        <a:spcBef>
                          <a:spcPts val="0"/>
                        </a:spcBef>
                        <a:spcAft>
                          <a:spcPts val="0"/>
                        </a:spcAft>
                        <a:buClr>
                          <a:schemeClr val="dk1"/>
                        </a:buClr>
                        <a:buSzPts val="1100"/>
                        <a:buFont typeface="Arial"/>
                        <a:buNone/>
                      </a:pPr>
                      <a:r>
                        <a:rPr lang="en" sz="800">
                          <a:solidFill>
                            <a:schemeClr val="dk1"/>
                          </a:solidFill>
                        </a:rPr>
                        <a:t>Depression</a:t>
                      </a:r>
                      <a:endParaRPr sz="800"/>
                    </a:p>
                  </a:txBody>
                  <a:tcPr marT="91425" marB="91425" marR="91425" marL="91425"/>
                </a:tc>
                <a:tc>
                  <a:txBody>
                    <a:bodyPr/>
                    <a:lstStyle/>
                    <a:p>
                      <a:pPr indent="0" lvl="0" marL="0" rtl="0" algn="ctr">
                        <a:spcBef>
                          <a:spcPts val="0"/>
                        </a:spcBef>
                        <a:spcAft>
                          <a:spcPts val="0"/>
                        </a:spcAft>
                        <a:buNone/>
                      </a:pPr>
                      <a:r>
                        <a:rPr lang="en" sz="800"/>
                        <a:t>20.56%</a:t>
                      </a:r>
                      <a:endParaRPr sz="800"/>
                    </a:p>
                  </a:txBody>
                  <a:tcPr marT="91425" marB="91425" marR="91425" marL="91425"/>
                </a:tc>
                <a:tc>
                  <a:txBody>
                    <a:bodyPr/>
                    <a:lstStyle/>
                    <a:p>
                      <a:pPr indent="0" lvl="0" marL="0" rtl="0" algn="ctr">
                        <a:spcBef>
                          <a:spcPts val="0"/>
                        </a:spcBef>
                        <a:spcAft>
                          <a:spcPts val="0"/>
                        </a:spcAft>
                        <a:buNone/>
                      </a:pPr>
                      <a:r>
                        <a:rPr lang="en" sz="800"/>
                        <a:t>20.25% (</a:t>
                      </a:r>
                      <a:r>
                        <a:rPr b="1" lang="en" sz="800">
                          <a:solidFill>
                            <a:srgbClr val="38761D"/>
                          </a:solidFill>
                        </a:rPr>
                        <a:t>-0.31%</a:t>
                      </a:r>
                      <a:r>
                        <a:rPr lang="en" sz="800"/>
                        <a:t>)</a:t>
                      </a:r>
                      <a:endParaRPr sz="800"/>
                    </a:p>
                  </a:txBody>
                  <a:tcPr marT="91425" marB="91425" marR="91425" marL="91425"/>
                </a:tc>
              </a:tr>
              <a:tr h="512425">
                <a:tc>
                  <a:txBody>
                    <a:bodyPr/>
                    <a:lstStyle/>
                    <a:p>
                      <a:pPr indent="0" lvl="0" marL="0" rtl="0" algn="ctr">
                        <a:spcBef>
                          <a:spcPts val="0"/>
                        </a:spcBef>
                        <a:spcAft>
                          <a:spcPts val="0"/>
                        </a:spcAft>
                        <a:buNone/>
                      </a:pPr>
                      <a:r>
                        <a:rPr lang="en" sz="800"/>
                        <a:t>Household Income Below Poverty Level </a:t>
                      </a:r>
                      <a:endParaRPr sz="800"/>
                    </a:p>
                  </a:txBody>
                  <a:tcPr marT="91425" marB="91425" marR="91425" marL="91425"/>
                </a:tc>
                <a:tc>
                  <a:txBody>
                    <a:bodyPr/>
                    <a:lstStyle/>
                    <a:p>
                      <a:pPr indent="0" lvl="0" marL="0" rtl="0" algn="ctr">
                        <a:spcBef>
                          <a:spcPts val="0"/>
                        </a:spcBef>
                        <a:spcAft>
                          <a:spcPts val="0"/>
                        </a:spcAft>
                        <a:buNone/>
                      </a:pPr>
                      <a:r>
                        <a:rPr lang="en" sz="800"/>
                        <a:t>17.10%</a:t>
                      </a:r>
                      <a:endParaRPr sz="800"/>
                    </a:p>
                  </a:txBody>
                  <a:tcPr marT="91425" marB="91425" marR="91425" marL="91425"/>
                </a:tc>
                <a:tc>
                  <a:txBody>
                    <a:bodyPr/>
                    <a:lstStyle/>
                    <a:p>
                      <a:pPr indent="0" lvl="0" marL="0" rtl="0" algn="ctr">
                        <a:spcBef>
                          <a:spcPts val="0"/>
                        </a:spcBef>
                        <a:spcAft>
                          <a:spcPts val="0"/>
                        </a:spcAft>
                        <a:buNone/>
                      </a:pPr>
                      <a:r>
                        <a:rPr lang="en" sz="800"/>
                        <a:t>24.92% (</a:t>
                      </a:r>
                      <a:r>
                        <a:rPr b="1" lang="en" sz="800">
                          <a:solidFill>
                            <a:srgbClr val="CC0000"/>
                          </a:solidFill>
                        </a:rPr>
                        <a:t>+7.82%</a:t>
                      </a:r>
                      <a:r>
                        <a:rPr lang="en" sz="800"/>
                        <a:t>)</a:t>
                      </a:r>
                      <a:endParaRPr sz="800"/>
                    </a:p>
                  </a:txBody>
                  <a:tcPr marT="91425" marB="91425" marR="91425" marL="91425"/>
                </a:tc>
              </a:tr>
              <a:tr h="384300">
                <a:tc>
                  <a:txBody>
                    <a:bodyPr/>
                    <a:lstStyle/>
                    <a:p>
                      <a:pPr indent="0" lvl="0" marL="0" rtl="0" algn="ctr">
                        <a:spcBef>
                          <a:spcPts val="0"/>
                        </a:spcBef>
                        <a:spcAft>
                          <a:spcPts val="0"/>
                        </a:spcAft>
                        <a:buNone/>
                      </a:pPr>
                      <a:r>
                        <a:rPr lang="en" sz="800"/>
                        <a:t>Household Lacks Health Insurance</a:t>
                      </a:r>
                      <a:endParaRPr sz="800"/>
                    </a:p>
                  </a:txBody>
                  <a:tcPr marT="91425" marB="91425" marR="91425" marL="91425"/>
                </a:tc>
                <a:tc>
                  <a:txBody>
                    <a:bodyPr/>
                    <a:lstStyle/>
                    <a:p>
                      <a:pPr indent="0" lvl="0" marL="0" rtl="0" algn="ctr">
                        <a:spcBef>
                          <a:spcPts val="0"/>
                        </a:spcBef>
                        <a:spcAft>
                          <a:spcPts val="0"/>
                        </a:spcAft>
                        <a:buNone/>
                      </a:pPr>
                      <a:r>
                        <a:rPr lang="en" sz="800"/>
                        <a:t>3.83%</a:t>
                      </a:r>
                      <a:endParaRPr sz="800"/>
                    </a:p>
                  </a:txBody>
                  <a:tcPr marT="91425" marB="91425" marR="91425" marL="91425"/>
                </a:tc>
                <a:tc>
                  <a:txBody>
                    <a:bodyPr/>
                    <a:lstStyle/>
                    <a:p>
                      <a:pPr indent="0" lvl="0" marL="0" rtl="0" algn="ctr">
                        <a:spcBef>
                          <a:spcPts val="0"/>
                        </a:spcBef>
                        <a:spcAft>
                          <a:spcPts val="0"/>
                        </a:spcAft>
                        <a:buNone/>
                      </a:pPr>
                      <a:r>
                        <a:rPr lang="en" sz="800"/>
                        <a:t>4.82% (</a:t>
                      </a:r>
                      <a:r>
                        <a:rPr b="1" lang="en" sz="800">
                          <a:solidFill>
                            <a:srgbClr val="CC0000"/>
                          </a:solidFill>
                        </a:rPr>
                        <a:t>+0.99%</a:t>
                      </a:r>
                      <a:r>
                        <a:rPr lang="en" sz="800"/>
                        <a:t>)</a:t>
                      </a:r>
                      <a:endParaRPr sz="800"/>
                    </a:p>
                  </a:txBody>
                  <a:tcPr marT="91425" marB="91425" marR="91425" marL="91425"/>
                </a:tc>
              </a:tr>
              <a:tr h="384300">
                <a:tc>
                  <a:txBody>
                    <a:bodyPr/>
                    <a:lstStyle/>
                    <a:p>
                      <a:pPr indent="0" lvl="0" marL="0" rtl="0" algn="ctr">
                        <a:spcBef>
                          <a:spcPts val="0"/>
                        </a:spcBef>
                        <a:spcAft>
                          <a:spcPts val="0"/>
                        </a:spcAft>
                        <a:buNone/>
                      </a:pPr>
                      <a:r>
                        <a:rPr lang="en" sz="800"/>
                        <a:t>Household has No Vehicle</a:t>
                      </a:r>
                      <a:endParaRPr sz="800"/>
                    </a:p>
                  </a:txBody>
                  <a:tcPr marT="91425" marB="91425" marR="91425" marL="91425"/>
                </a:tc>
                <a:tc>
                  <a:txBody>
                    <a:bodyPr/>
                    <a:lstStyle/>
                    <a:p>
                      <a:pPr indent="0" lvl="0" marL="0" rtl="0" algn="ctr">
                        <a:spcBef>
                          <a:spcPts val="0"/>
                        </a:spcBef>
                        <a:spcAft>
                          <a:spcPts val="0"/>
                        </a:spcAft>
                        <a:buNone/>
                      </a:pPr>
                      <a:r>
                        <a:rPr lang="en" sz="800"/>
                        <a:t>34.78%</a:t>
                      </a:r>
                      <a:endParaRPr sz="800"/>
                    </a:p>
                  </a:txBody>
                  <a:tcPr marT="91425" marB="91425" marR="91425" marL="91425"/>
                </a:tc>
                <a:tc>
                  <a:txBody>
                    <a:bodyPr/>
                    <a:lstStyle/>
                    <a:p>
                      <a:pPr indent="0" lvl="0" marL="0" rtl="0" algn="ctr">
                        <a:spcBef>
                          <a:spcPts val="0"/>
                        </a:spcBef>
                        <a:spcAft>
                          <a:spcPts val="0"/>
                        </a:spcAft>
                        <a:buNone/>
                      </a:pPr>
                      <a:r>
                        <a:rPr lang="en" sz="800"/>
                        <a:t>37.15% (</a:t>
                      </a:r>
                      <a:r>
                        <a:rPr b="1" lang="en" sz="800">
                          <a:solidFill>
                            <a:srgbClr val="CC0000"/>
                          </a:solidFill>
                        </a:rPr>
                        <a:t>+2.37%</a:t>
                      </a:r>
                      <a:r>
                        <a:rPr lang="en" sz="800"/>
                        <a:t>)</a:t>
                      </a:r>
                      <a:endParaRPr sz="800"/>
                    </a:p>
                  </a:txBody>
                  <a:tcPr marT="91425" marB="91425" marR="91425" marL="91425"/>
                </a:tc>
              </a:tr>
            </a:tbl>
          </a:graphicData>
        </a:graphic>
      </p:graphicFrame>
      <p:pic>
        <p:nvPicPr>
          <p:cNvPr id="164" name="Google Shape;164;p22"/>
          <p:cNvPicPr preferRelativeResize="0"/>
          <p:nvPr/>
        </p:nvPicPr>
        <p:blipFill rotWithShape="1">
          <a:blip r:embed="rId5">
            <a:alphaModFix/>
          </a:blip>
          <a:srcRect b="8130" l="0" r="0" t="0"/>
          <a:stretch/>
        </p:blipFill>
        <p:spPr>
          <a:xfrm>
            <a:off x="5831725" y="1544850"/>
            <a:ext cx="2554867" cy="3129651"/>
          </a:xfrm>
          <a:prstGeom prst="rect">
            <a:avLst/>
          </a:prstGeom>
          <a:noFill/>
          <a:ln>
            <a:noFill/>
          </a:ln>
        </p:spPr>
      </p:pic>
      <p:sp>
        <p:nvSpPr>
          <p:cNvPr id="165" name="Google Shape;165;p22"/>
          <p:cNvSpPr txBox="1"/>
          <p:nvPr/>
        </p:nvSpPr>
        <p:spPr>
          <a:xfrm>
            <a:off x="5694775" y="1050650"/>
            <a:ext cx="29118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t>Top </a:t>
            </a:r>
            <a:r>
              <a:rPr b="1" lang="en" sz="1300"/>
              <a:t>5 Census Tracts for Each Need Indicator</a:t>
            </a:r>
            <a:endParaRPr sz="9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3"/>
          <p:cNvSpPr txBox="1"/>
          <p:nvPr>
            <p:ph idx="4294967295" type="title"/>
          </p:nvPr>
        </p:nvSpPr>
        <p:spPr>
          <a:xfrm>
            <a:off x="25" y="0"/>
            <a:ext cx="9144000" cy="979800"/>
          </a:xfrm>
          <a:prstGeom prst="rect">
            <a:avLst/>
          </a:prstGeom>
          <a:solidFill>
            <a:srgbClr val="FA8104"/>
          </a:solid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28571"/>
              <a:buNone/>
            </a:pPr>
            <a:r>
              <a:t/>
            </a:r>
            <a:endParaRPr/>
          </a:p>
          <a:p>
            <a:pPr indent="0" lvl="0" marL="0" rtl="0" algn="l">
              <a:lnSpc>
                <a:spcPct val="100000"/>
              </a:lnSpc>
              <a:spcBef>
                <a:spcPts val="0"/>
              </a:spcBef>
              <a:spcAft>
                <a:spcPts val="0"/>
              </a:spcAft>
              <a:buSzPct val="128571"/>
              <a:buNone/>
            </a:pPr>
            <a:r>
              <a:t/>
            </a:r>
            <a:endParaRPr/>
          </a:p>
        </p:txBody>
      </p:sp>
      <p:sp>
        <p:nvSpPr>
          <p:cNvPr id="171" name="Google Shape;171;p23"/>
          <p:cNvSpPr txBox="1"/>
          <p:nvPr/>
        </p:nvSpPr>
        <p:spPr>
          <a:xfrm>
            <a:off x="258475" y="142650"/>
            <a:ext cx="5147400" cy="7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solidFill>
                  <a:schemeClr val="lt1"/>
                </a:solidFill>
              </a:rPr>
              <a:t>SWT Plot Updates</a:t>
            </a:r>
            <a:endParaRPr b="1" sz="3600">
              <a:solidFill>
                <a:schemeClr val="lt1"/>
              </a:solidFill>
            </a:endParaRPr>
          </a:p>
        </p:txBody>
      </p:sp>
      <p:pic>
        <p:nvPicPr>
          <p:cNvPr id="172" name="Google Shape;172;p23"/>
          <p:cNvPicPr preferRelativeResize="0"/>
          <p:nvPr/>
        </p:nvPicPr>
        <p:blipFill>
          <a:blip r:embed="rId3">
            <a:alphaModFix/>
          </a:blip>
          <a:stretch>
            <a:fillRect/>
          </a:stretch>
        </p:blipFill>
        <p:spPr>
          <a:xfrm>
            <a:off x="7615555" y="4674498"/>
            <a:ext cx="516625" cy="380350"/>
          </a:xfrm>
          <a:prstGeom prst="rect">
            <a:avLst/>
          </a:prstGeom>
          <a:noFill/>
          <a:ln>
            <a:noFill/>
          </a:ln>
        </p:spPr>
      </p:pic>
      <p:pic>
        <p:nvPicPr>
          <p:cNvPr id="173" name="Google Shape;173;p23"/>
          <p:cNvPicPr preferRelativeResize="0"/>
          <p:nvPr/>
        </p:nvPicPr>
        <p:blipFill>
          <a:blip r:embed="rId4">
            <a:alphaModFix/>
          </a:blip>
          <a:stretch>
            <a:fillRect/>
          </a:stretch>
        </p:blipFill>
        <p:spPr>
          <a:xfrm>
            <a:off x="8190930" y="4767417"/>
            <a:ext cx="759468" cy="194500"/>
          </a:xfrm>
          <a:prstGeom prst="rect">
            <a:avLst/>
          </a:prstGeom>
          <a:noFill/>
          <a:ln>
            <a:noFill/>
          </a:ln>
        </p:spPr>
      </p:pic>
      <p:sp>
        <p:nvSpPr>
          <p:cNvPr id="174" name="Google Shape;174;p23"/>
          <p:cNvSpPr txBox="1"/>
          <p:nvPr>
            <p:ph idx="12" type="sldNum"/>
          </p:nvPr>
        </p:nvSpPr>
        <p:spPr>
          <a:xfrm>
            <a:off x="92308" y="4629992"/>
            <a:ext cx="548700" cy="393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fld id="{00000000-1234-1234-1234-123412341234}" type="slidenum">
              <a:rPr lang="en" sz="1000">
                <a:solidFill>
                  <a:schemeClr val="dk2"/>
                </a:solidFill>
              </a:rPr>
              <a:t>‹#›</a:t>
            </a:fld>
            <a:endParaRPr sz="1000">
              <a:solidFill>
                <a:schemeClr val="dk2"/>
              </a:solidFill>
            </a:endParaRPr>
          </a:p>
        </p:txBody>
      </p:sp>
      <p:pic>
        <p:nvPicPr>
          <p:cNvPr id="175" name="Google Shape;175;p23"/>
          <p:cNvPicPr preferRelativeResize="0"/>
          <p:nvPr/>
        </p:nvPicPr>
        <p:blipFill>
          <a:blip r:embed="rId5">
            <a:alphaModFix/>
          </a:blip>
          <a:stretch>
            <a:fillRect/>
          </a:stretch>
        </p:blipFill>
        <p:spPr>
          <a:xfrm>
            <a:off x="152400" y="1132200"/>
            <a:ext cx="8078670" cy="334539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